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8" r:id="rId20"/>
    <p:sldId id="274" r:id="rId21"/>
    <p:sldId id="275" r:id="rId22"/>
    <p:sldId id="276" r:id="rId23"/>
    <p:sldId id="277" r:id="rId24"/>
    <p:sldId id="279" r:id="rId25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2394" y="-6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6172A-72E5-41E8-AFB1-96A22B2EE068}" type="datetimeFigureOut">
              <a:rPr lang="el-GR" smtClean="0"/>
              <a:pPr/>
              <a:t>9/2/2025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CAE43-2D7F-4316-A938-CD9681F64E2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6172A-72E5-41E8-AFB1-96A22B2EE068}" type="datetimeFigureOut">
              <a:rPr lang="el-GR" smtClean="0"/>
              <a:pPr/>
              <a:t>9/2/2025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CAE43-2D7F-4316-A938-CD9681F64E2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6172A-72E5-41E8-AFB1-96A22B2EE068}" type="datetimeFigureOut">
              <a:rPr lang="el-GR" smtClean="0"/>
              <a:pPr/>
              <a:t>9/2/2025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CAE43-2D7F-4316-A938-CD9681F64E2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6172A-72E5-41E8-AFB1-96A22B2EE068}" type="datetimeFigureOut">
              <a:rPr lang="el-GR" smtClean="0"/>
              <a:pPr/>
              <a:t>9/2/2025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CAE43-2D7F-4316-A938-CD9681F64E2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6172A-72E5-41E8-AFB1-96A22B2EE068}" type="datetimeFigureOut">
              <a:rPr lang="el-GR" smtClean="0"/>
              <a:pPr/>
              <a:t>9/2/2025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CAE43-2D7F-4316-A938-CD9681F64E2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6172A-72E5-41E8-AFB1-96A22B2EE068}" type="datetimeFigureOut">
              <a:rPr lang="el-GR" smtClean="0"/>
              <a:pPr/>
              <a:t>9/2/2025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CAE43-2D7F-4316-A938-CD9681F64E2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6172A-72E5-41E8-AFB1-96A22B2EE068}" type="datetimeFigureOut">
              <a:rPr lang="el-GR" smtClean="0"/>
              <a:pPr/>
              <a:t>9/2/2025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CAE43-2D7F-4316-A938-CD9681F64E2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6172A-72E5-41E8-AFB1-96A22B2EE068}" type="datetimeFigureOut">
              <a:rPr lang="el-GR" smtClean="0"/>
              <a:pPr/>
              <a:t>9/2/2025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CAE43-2D7F-4316-A938-CD9681F64E2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6172A-72E5-41E8-AFB1-96A22B2EE068}" type="datetimeFigureOut">
              <a:rPr lang="el-GR" smtClean="0"/>
              <a:pPr/>
              <a:t>9/2/2025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CAE43-2D7F-4316-A938-CD9681F64E2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6172A-72E5-41E8-AFB1-96A22B2EE068}" type="datetimeFigureOut">
              <a:rPr lang="el-GR" smtClean="0"/>
              <a:pPr/>
              <a:t>9/2/2025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CAE43-2D7F-4316-A938-CD9681F64E2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36172A-72E5-41E8-AFB1-96A22B2EE068}" type="datetimeFigureOut">
              <a:rPr lang="el-GR" smtClean="0"/>
              <a:pPr/>
              <a:t>9/2/2025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CAE43-2D7F-4316-A938-CD9681F64E2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40000"/>
                <a:lumOff val="60000"/>
              </a:scheme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36172A-72E5-41E8-AFB1-96A22B2EE068}" type="datetimeFigureOut">
              <a:rPr lang="el-GR" smtClean="0"/>
              <a:pPr/>
              <a:t>9/2/2025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CAE43-2D7F-4316-A938-CD9681F64E26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pn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9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395536" y="548681"/>
            <a:ext cx="8568952" cy="2520279"/>
          </a:xfrm>
        </p:spPr>
        <p:txBody>
          <a:bodyPr>
            <a:normAutofit/>
          </a:bodyPr>
          <a:lstStyle/>
          <a:p>
            <a:r>
              <a:rPr lang="el-GR" b="1" dirty="0" smtClean="0"/>
              <a:t>1</a:t>
            </a:r>
            <a:r>
              <a:rPr lang="el-GR" b="1" baseline="30000" dirty="0" smtClean="0"/>
              <a:t>ο</a:t>
            </a:r>
            <a:r>
              <a:rPr lang="el-GR" b="1" dirty="0" smtClean="0"/>
              <a:t> Ε.Κ. ΕΔΕΣΣΑΣ</a:t>
            </a:r>
            <a:br>
              <a:rPr lang="el-GR" b="1" dirty="0" smtClean="0"/>
            </a:br>
            <a:r>
              <a:rPr lang="el-GR" sz="4000" b="1" dirty="0" smtClean="0"/>
              <a:t>ΑΞΙΟΛΟΓΗΣΗ ΣΧΟΛΙΚΩΝ ΜΟΝΑΔΩΝ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2000" b="1" dirty="0"/>
              <a:t>Σχέδιο Δράσης: Αξιοποίηση και εκσυγχρονισμός σχολικών </a:t>
            </a:r>
            <a:r>
              <a:rPr lang="el-GR" sz="2000" b="1" dirty="0" smtClean="0"/>
              <a:t>χώρων – </a:t>
            </a:r>
            <a:r>
              <a:rPr lang="el-GR" sz="2000" b="1" dirty="0"/>
              <a:t>υποδομών</a:t>
            </a:r>
            <a:br>
              <a:rPr lang="el-GR" sz="2000" b="1" dirty="0"/>
            </a:br>
            <a:r>
              <a:rPr lang="el-GR" sz="2000" b="1" dirty="0"/>
              <a:t>Άξονας: Ηγεσία - Οργάνωση και διοίκηση της σχολικής </a:t>
            </a:r>
            <a:r>
              <a:rPr lang="el-GR" sz="2000" b="1" dirty="0" smtClean="0"/>
              <a:t>μονάδας</a:t>
            </a: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395536" y="3284984"/>
            <a:ext cx="8568952" cy="2160240"/>
          </a:xfrm>
        </p:spPr>
        <p:txBody>
          <a:bodyPr>
            <a:normAutofit fontScale="92500" lnSpcReduction="10000"/>
          </a:bodyPr>
          <a:lstStyle/>
          <a:p>
            <a:r>
              <a:rPr lang="el-GR" b="1" dirty="0" smtClean="0">
                <a:solidFill>
                  <a:schemeClr val="tx1"/>
                </a:solidFill>
              </a:rPr>
              <a:t>Στόχος Βελτίωσης</a:t>
            </a:r>
          </a:p>
          <a:p>
            <a:pPr algn="just">
              <a:buFontTx/>
              <a:buChar char="-"/>
            </a:pPr>
            <a:r>
              <a:rPr lang="el-GR" sz="2800" dirty="0" smtClean="0">
                <a:solidFill>
                  <a:schemeClr val="tx1"/>
                </a:solidFill>
              </a:rPr>
              <a:t>Αναβάθμιση </a:t>
            </a:r>
            <a:r>
              <a:rPr lang="el-GR" sz="2800" dirty="0">
                <a:solidFill>
                  <a:schemeClr val="tx1"/>
                </a:solidFill>
              </a:rPr>
              <a:t>ηλεκτρονικής υποδομής εργαστηριακών χώρων των τομέων του Ε.Κ. </a:t>
            </a:r>
            <a:endParaRPr lang="el-GR" sz="2800" dirty="0" smtClean="0">
              <a:solidFill>
                <a:schemeClr val="tx1"/>
              </a:solidFill>
            </a:endParaRPr>
          </a:p>
          <a:p>
            <a:pPr algn="just">
              <a:buFontTx/>
              <a:buChar char="-"/>
            </a:pPr>
            <a:r>
              <a:rPr lang="el-GR" sz="2800" dirty="0" smtClean="0">
                <a:solidFill>
                  <a:schemeClr val="tx1"/>
                </a:solidFill>
              </a:rPr>
              <a:t>Προμήθεια </a:t>
            </a:r>
            <a:r>
              <a:rPr lang="el-GR" sz="2800" dirty="0">
                <a:solidFill>
                  <a:schemeClr val="tx1"/>
                </a:solidFill>
              </a:rPr>
              <a:t>εξοπλισμού </a:t>
            </a:r>
            <a:r>
              <a:rPr lang="el-GR" sz="2800" dirty="0" smtClean="0">
                <a:solidFill>
                  <a:schemeClr val="tx1"/>
                </a:solidFill>
              </a:rPr>
              <a:t>με σκοπό την ενίσχυση του σχολικού συγκροτήματος ΕΠΑΛ-ΕΚ</a:t>
            </a:r>
            <a:endParaRPr lang="el-G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el-GR" sz="4000" dirty="0" smtClean="0"/>
              <a:t>ΕΡΓΑΣΤΗΡΙΟ ΦΥΣΙΚΟΘΕΡΑΠΕΙΑΣ</a:t>
            </a:r>
            <a:br>
              <a:rPr lang="el-GR" sz="4000" dirty="0" smtClean="0"/>
            </a:br>
            <a:r>
              <a:rPr lang="el-GR" sz="3200" dirty="0" smtClean="0"/>
              <a:t>(ΑΙΘΟΥΣΑ 9)</a:t>
            </a:r>
            <a:endParaRPr lang="el-GR" sz="4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l-GR" sz="2800" dirty="0" smtClean="0"/>
              <a:t>ΤΟΠΟΘΕΤΗΣΗ ΥΠΟΛΟΓΙΣΤΗ με </a:t>
            </a:r>
            <a:r>
              <a:rPr lang="en-US" sz="2800" dirty="0" smtClean="0"/>
              <a:t>PROJECTOR</a:t>
            </a:r>
            <a:endParaRPr lang="el-GR" sz="2800" dirty="0" smtClean="0"/>
          </a:p>
          <a:p>
            <a:pPr algn="ctr">
              <a:buNone/>
            </a:pPr>
            <a:endParaRPr lang="el-GR" dirty="0"/>
          </a:p>
        </p:txBody>
      </p:sp>
      <p:sp>
        <p:nvSpPr>
          <p:cNvPr id="2053" name="AutoShape 5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055" name="AutoShape 7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3076" name="Picture 4" descr="C:\Users\User\Desktop\ΑΞΙΟΛΟΓΗΣΗ ΣΧΟΛΙΚΩΝ ΜΟΝΑΔΩΝ\ΦΩΤΟΓΡΑΦΙΕΣ\ΑΝΑΒΑΘΜΙΣΗ ΕΡΓΑΣΤΗΡΙΩΝ\9\P1020891.JPG"/>
          <p:cNvPicPr>
            <a:picLocks noChangeAspect="1" noChangeArrowheads="1"/>
          </p:cNvPicPr>
          <p:nvPr/>
        </p:nvPicPr>
        <p:blipFill>
          <a:blip r:embed="rId2" cstate="print"/>
          <a:srcRect l="5251" t="2157" r="3388" b="5560"/>
          <a:stretch>
            <a:fillRect/>
          </a:stretch>
        </p:blipFill>
        <p:spPr bwMode="auto">
          <a:xfrm>
            <a:off x="539552" y="3356992"/>
            <a:ext cx="4140968" cy="31370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4" name="Picture 2" descr="C:\Users\User\Desktop\ΑΞΙΟΛΟΓΗΣΗ ΣΧΟΛΙΚΩΝ ΜΟΝΑΔΩΝ\ΦΩΤΟΓΡΑΦΙΕΣ\ΑΝΑΒΑΘΜΙΣΗ ΕΡΓΑΣΤΗΡΙΩΝ\9\P1020892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29815" t="28942" r="29492" b="21875"/>
          <a:stretch>
            <a:fillRect/>
          </a:stretch>
        </p:blipFill>
        <p:spPr bwMode="auto">
          <a:xfrm>
            <a:off x="2411760" y="2276872"/>
            <a:ext cx="1872208" cy="16971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7" name="Picture 5" descr="C:\Users\User\Desktop\ΑΞΙΟΛΟΓΗΣΗ ΣΧΟΛΙΚΩΝ ΜΟΝΑΔΩΝ\ΦΩΤΟΓΡΑΦΙΕΣ\ΑΝΑΒΑΘΜΙΣΗ ΕΡΓΑΣΤΗΡΙΩΝ\9\P10208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1" y="2420889"/>
            <a:ext cx="3264362" cy="2448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5" name="Picture 3" descr="C:\Users\User\Desktop\ΑΞΙΟΛΟΓΗΣΗ ΣΧΟΛΙΚΩΝ ΜΟΝΑΔΩΝ\ΦΩΤΟΓΡΑΦΙΕΣ\ΑΝΑΒΑΘΜΙΣΗ ΕΡΓΑΣΤΗΡΙΩΝ\9\P1020887.JPG"/>
          <p:cNvPicPr>
            <a:picLocks noChangeAspect="1" noChangeArrowheads="1"/>
          </p:cNvPicPr>
          <p:nvPr/>
        </p:nvPicPr>
        <p:blipFill>
          <a:blip r:embed="rId5" cstate="print"/>
          <a:srcRect l="30458" t="70150" r="19155" b="5207"/>
          <a:stretch>
            <a:fillRect/>
          </a:stretch>
        </p:blipFill>
        <p:spPr bwMode="auto">
          <a:xfrm>
            <a:off x="4355976" y="5157192"/>
            <a:ext cx="3776986" cy="13854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el-GR" sz="4000" dirty="0" smtClean="0"/>
              <a:t>ΣΧΕΔΙΑΣΤΗΡΙΑ</a:t>
            </a:r>
            <a:br>
              <a:rPr lang="el-GR" sz="4000" dirty="0" smtClean="0"/>
            </a:br>
            <a:r>
              <a:rPr lang="el-GR" sz="3200" dirty="0" smtClean="0"/>
              <a:t>(ΑΙΘΟΥΣΕΣ  14  -  17)</a:t>
            </a:r>
            <a:endParaRPr lang="el-GR" sz="4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l-GR" sz="2800" dirty="0" smtClean="0"/>
              <a:t>ΤΟΠΟΘΕΤΗΣΗ ΔΙΑΔΡΑΣΤΙΚΩΝ ΠΙΝΑΚΩΝ</a:t>
            </a:r>
          </a:p>
          <a:p>
            <a:pPr algn="ctr">
              <a:buNone/>
            </a:pPr>
            <a:endParaRPr lang="el-GR" dirty="0"/>
          </a:p>
        </p:txBody>
      </p:sp>
      <p:sp>
        <p:nvSpPr>
          <p:cNvPr id="2053" name="AutoShape 5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055" name="AutoShape 7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4098" name="Picture 2" descr="C:\Users\User\Desktop\ΑΞΙΟΛΟΓΗΣΗ ΣΧΟΛΙΚΩΝ ΜΟΝΑΔΩΝ\ΦΩΤΟΓΡΑΦΙΕΣ\ΑΝΑΒΑΘΜΙΣΗ ΕΡΓΑΣΤΗΡΙΩΝ\14\P10208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3140968"/>
            <a:ext cx="4224469" cy="3168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9" name="Picture 3" descr="C:\Users\User\Desktop\ΑΞΙΟΛΟΓΗΣΗ ΣΧΟΛΙΚΩΝ ΜΟΝΑΔΩΝ\ΦΩΤΟΓΡΑΦΙΕΣ\ΑΝΑΒΑΘΜΙΣΗ ΕΡΓΑΣΤΗΡΙΩΝ\17\P10208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708920"/>
            <a:ext cx="4224469" cy="3168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el-GR" sz="4000" dirty="0" smtClean="0"/>
              <a:t>ΕΡΓΑΣΤΗΡΙΟ ΠΛΗΡΟΦΟΡΙΚΗΣ</a:t>
            </a:r>
            <a:br>
              <a:rPr lang="el-GR" sz="4000" dirty="0" smtClean="0"/>
            </a:br>
            <a:r>
              <a:rPr lang="el-GR" sz="3200" dirty="0" smtClean="0"/>
              <a:t>(ΑΙΘΟΥΣΑ 16 – </a:t>
            </a:r>
            <a:r>
              <a:rPr lang="el-GR" sz="2400" dirty="0" smtClean="0"/>
              <a:t>Έρευνας και Καινοτομίας</a:t>
            </a:r>
            <a:r>
              <a:rPr lang="el-GR" sz="3200" dirty="0" smtClean="0"/>
              <a:t>)</a:t>
            </a:r>
            <a:endParaRPr lang="el-GR" sz="4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l-GR" sz="2400" dirty="0" smtClean="0"/>
              <a:t>ΑΝΑΒΑΘΜΙΣΗ ΥΠΟΛΟΓΙΣΤΩΝ </a:t>
            </a:r>
            <a:endParaRPr lang="en-US" sz="2400" dirty="0" smtClean="0"/>
          </a:p>
          <a:p>
            <a:pPr algn="ctr">
              <a:buNone/>
            </a:pPr>
            <a:r>
              <a:rPr lang="el-GR" sz="2400" dirty="0" smtClean="0"/>
              <a:t>ΕΞΟΠΛΙΣΜΟΣ (</a:t>
            </a:r>
            <a:r>
              <a:rPr lang="en-US" sz="2400" dirty="0" smtClean="0"/>
              <a:t>3D PRINTER – 3D SCANNER – PROJECTOR)</a:t>
            </a:r>
            <a:endParaRPr lang="el-GR" sz="2400" dirty="0" smtClean="0"/>
          </a:p>
          <a:p>
            <a:pPr algn="ctr">
              <a:buNone/>
            </a:pPr>
            <a:endParaRPr lang="el-GR" dirty="0"/>
          </a:p>
        </p:txBody>
      </p:sp>
      <p:sp>
        <p:nvSpPr>
          <p:cNvPr id="2053" name="AutoShape 5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055" name="AutoShape 7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5122" name="Picture 2" descr="C:\Users\User\Desktop\ΑΞΙΟΛΟΓΗΣΗ ΣΧΟΛΙΚΩΝ ΜΟΝΑΔΩΝ\ΦΩΤΟΓΡΑΦΙΕΣ\ΑΝΑΒΑΘΜΙΣΗ ΕΡΓΑΣΤΗΡΙΩΝ\16\20250116_1004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4077072"/>
            <a:ext cx="3384376" cy="25382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4" name="Picture 4" descr="C:\Users\User\Desktop\ΑΞΙΟΛΟΓΗΣΗ ΣΧΟΛΙΚΩΝ ΜΟΝΑΔΩΝ\ΦΩΤΟΓΡΑΦΙΕΣ\ΑΝΑΒΑΘΜΙΣΗ ΕΡΓΑΣΤΗΡΙΩΝ\16\20250116_100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4293096"/>
            <a:ext cx="2688299" cy="20162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5" name="Picture 5" descr="C:\Users\User\Desktop\ΑΞΙΟΛΟΓΗΣΗ ΣΧΟΛΙΚΩΝ ΜΟΝΑΔΩΝ\ΦΩΤΟΓΡΑΦΙΕΣ\ΑΝΑΒΑΘΜΙΣΗ ΕΡΓΑΣΤΗΡΙΩΝ\16\20250116_1004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2636913"/>
            <a:ext cx="2688300" cy="20162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3" name="Picture 3" descr="C:\Users\User\Desktop\ΑΞΙΟΛΟΓΗΣΗ ΣΧΟΛΙΚΩΝ ΜΟΝΑΔΩΝ\ΦΩΤΟΓΡΑΦΙΕΣ\ΑΝΑΒΑΘΜΙΣΗ ΕΡΓΑΣΤΗΡΙΩΝ\16\20250116_1004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5184" y="2780928"/>
            <a:ext cx="2496278" cy="18722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el-GR" sz="4000" dirty="0" smtClean="0"/>
              <a:t>ΕΡΓΑΣΤΗΡΙΟ ΚΟΜΜΩΤΙΚΗΣ ΤΕΧΝΗΣ</a:t>
            </a:r>
            <a:br>
              <a:rPr lang="el-GR" sz="4000" dirty="0" smtClean="0"/>
            </a:br>
            <a:r>
              <a:rPr lang="el-GR" sz="3200" dirty="0" smtClean="0"/>
              <a:t>(ΑΙΘΟΥΣΑ 19)</a:t>
            </a:r>
            <a:endParaRPr lang="el-GR" sz="4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l-GR" sz="2800" dirty="0" smtClean="0"/>
              <a:t>ΤΟΠΟΘΕΤΗΣΗ ΥΠΟΛΟΓΙΣΤΗ με ΟΘΟΝΗ ΠΡΟΒΟΛΗΣ</a:t>
            </a:r>
          </a:p>
          <a:p>
            <a:pPr algn="ctr">
              <a:buNone/>
            </a:pPr>
            <a:endParaRPr lang="el-GR" dirty="0"/>
          </a:p>
        </p:txBody>
      </p:sp>
      <p:sp>
        <p:nvSpPr>
          <p:cNvPr id="2053" name="AutoShape 5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055" name="AutoShape 7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6147" name="Picture 3" descr="C:\Users\User\Desktop\ΑΞΙΟΛΟΓΗΣΗ ΣΧΟΛΙΚΩΝ ΜΟΝΑΔΩΝ\ΦΩΤΟΓΡΑΦΙΕΣ\ΑΝΑΒΑΘΜΙΣΗ ΕΡΓΑΣΤΗΡΙΩΝ\19\P10208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2564904"/>
            <a:ext cx="4752528" cy="35643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146" name="Picture 2" descr="C:\Users\User\Desktop\ΑΞΙΟΛΟΓΗΣΗ ΣΧΟΛΙΚΩΝ ΜΟΝΑΔΩΝ\ΦΩΤΟΓΡΑΦΙΕΣ\ΑΝΑΒΑΘΜΙΣΗ ΕΡΓΑΣΤΗΡΙΩΝ\19\P10208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284984"/>
            <a:ext cx="3168352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el-GR" sz="4000" dirty="0" smtClean="0"/>
              <a:t>ΕΡΓΑΣΤΗΡΙΟ ΦΥΤΙΚΗΣ ΠΑΡΑΓΩΓΗΣ</a:t>
            </a:r>
            <a:br>
              <a:rPr lang="el-GR" sz="4000" dirty="0" smtClean="0"/>
            </a:br>
            <a:r>
              <a:rPr lang="el-GR" sz="3200" dirty="0" smtClean="0"/>
              <a:t>(ΑΙΘΟΥΣΑ 102)</a:t>
            </a:r>
            <a:endParaRPr lang="el-GR" sz="4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l-GR" sz="2800" dirty="0" smtClean="0"/>
              <a:t>ΤΟΠΟΘΕΤΗΣΗ ΥΠΟΛΟΓΙΣΤΗ </a:t>
            </a:r>
            <a:endParaRPr lang="en-US" sz="2800" dirty="0" smtClean="0"/>
          </a:p>
          <a:p>
            <a:pPr algn="ctr">
              <a:buNone/>
            </a:pPr>
            <a:r>
              <a:rPr lang="el-GR" sz="2400" dirty="0" smtClean="0"/>
              <a:t>ΕΞΟΠΛΙΣΜΟΣ (</a:t>
            </a:r>
            <a:r>
              <a:rPr lang="en-US" sz="2400" dirty="0" smtClean="0"/>
              <a:t>PROJECTOR </a:t>
            </a:r>
            <a:r>
              <a:rPr lang="el-GR" sz="2400" dirty="0" smtClean="0"/>
              <a:t> </a:t>
            </a:r>
            <a:r>
              <a:rPr lang="el-GR" sz="2400" dirty="0" smtClean="0"/>
              <a:t>και </a:t>
            </a:r>
            <a:r>
              <a:rPr lang="el-GR" sz="2400" dirty="0" smtClean="0"/>
              <a:t>ΔΙΑΔΡΑΣΤΙΚΟΣ </a:t>
            </a:r>
            <a:r>
              <a:rPr lang="el-GR" sz="2400" dirty="0" smtClean="0"/>
              <a:t>ΠΙΝΑΚΑΣ</a:t>
            </a:r>
            <a:r>
              <a:rPr lang="en-US" sz="2400" dirty="0" smtClean="0"/>
              <a:t>)</a:t>
            </a:r>
            <a:endParaRPr lang="el-GR" sz="2400" dirty="0" smtClean="0"/>
          </a:p>
          <a:p>
            <a:pPr algn="ctr">
              <a:buNone/>
            </a:pPr>
            <a:endParaRPr lang="el-GR" sz="2800" dirty="0" smtClean="0"/>
          </a:p>
          <a:p>
            <a:pPr algn="ctr">
              <a:buNone/>
            </a:pPr>
            <a:endParaRPr lang="el-GR" dirty="0"/>
          </a:p>
        </p:txBody>
      </p:sp>
      <p:sp>
        <p:nvSpPr>
          <p:cNvPr id="2053" name="AutoShape 5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055" name="AutoShape 7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7170" name="Picture 2" descr="C:\Users\User\Desktop\ΑΞΙΟΛΟΓΗΣΗ ΣΧΟΛΙΚΩΝ ΜΟΝΑΔΩΝ\ΦΩΤΟΓΡΑΦΙΕΣ\ΑΝΑΒΑΘΜΙΣΗ ΕΡΓΑΣΤΗΡΙΩΝ\102\P10207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3501008"/>
            <a:ext cx="3648405" cy="27363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2" name="Picture 4" descr="C:\Users\User\Desktop\ΑΞΙΟΛΟΓΗΣΗ ΣΧΟΛΙΚΩΝ ΜΟΝΑΔΩΝ\ΦΩΤΟΓΡΑΦΙΕΣ\ΑΝΑΒΑΘΜΙΣΗ ΕΡΓΑΣΤΗΡΙΩΝ\102\P1020777.JPG"/>
          <p:cNvPicPr>
            <a:picLocks noChangeAspect="1" noChangeArrowheads="1"/>
          </p:cNvPicPr>
          <p:nvPr/>
        </p:nvPicPr>
        <p:blipFill>
          <a:blip r:embed="rId3" cstate="print"/>
          <a:srcRect b="15790"/>
          <a:stretch>
            <a:fillRect/>
          </a:stretch>
        </p:blipFill>
        <p:spPr bwMode="auto">
          <a:xfrm>
            <a:off x="395536" y="3573016"/>
            <a:ext cx="4104456" cy="25922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171" name="Picture 3" descr="C:\Users\User\Desktop\ΑΞΙΟΛΟΓΗΣΗ ΣΧΟΛΙΚΩΝ ΜΟΝΑΔΩΝ\ΦΩΤΟΓΡΑΦΙΕΣ\ΑΝΑΒΑΘΜΙΣΗ ΕΡΓΑΣΤΗΡΙΩΝ\102\P10207811.JPG"/>
          <p:cNvPicPr>
            <a:picLocks noChangeAspect="1" noChangeArrowheads="1"/>
          </p:cNvPicPr>
          <p:nvPr/>
        </p:nvPicPr>
        <p:blipFill>
          <a:blip r:embed="rId4" cstate="print"/>
          <a:srcRect t="2106" r="5872"/>
          <a:stretch>
            <a:fillRect/>
          </a:stretch>
        </p:blipFill>
        <p:spPr bwMode="auto">
          <a:xfrm>
            <a:off x="3563888" y="2780928"/>
            <a:ext cx="2123294" cy="16561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1354162"/>
          </a:xfrm>
        </p:spPr>
        <p:txBody>
          <a:bodyPr>
            <a:noAutofit/>
          </a:bodyPr>
          <a:lstStyle/>
          <a:p>
            <a:r>
              <a:rPr lang="el-GR" sz="4000" dirty="0" smtClean="0"/>
              <a:t>ΕΡΓΑΣΤΗΡΙΟ ΤΕΧΝΟΛΟΓΙΑΣ ΤΡΟΦΙΜΩΝ</a:t>
            </a:r>
            <a:br>
              <a:rPr lang="el-GR" sz="4000" dirty="0" smtClean="0"/>
            </a:br>
            <a:r>
              <a:rPr lang="el-GR" sz="3200" dirty="0" smtClean="0"/>
              <a:t>(ΑΙΘΟΥΣΑ 103)</a:t>
            </a:r>
            <a:endParaRPr lang="el-GR" sz="4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l-GR" sz="2800" dirty="0" smtClean="0"/>
              <a:t>ΤΟΠΟΘΕΤΗΣΗ ΥΠΟΛΟΓΙΣΤΗ με </a:t>
            </a:r>
            <a:r>
              <a:rPr lang="en-US" sz="2800" dirty="0" smtClean="0"/>
              <a:t>PROJECTOR</a:t>
            </a:r>
            <a:endParaRPr lang="el-GR" sz="2800" dirty="0" smtClean="0"/>
          </a:p>
          <a:p>
            <a:pPr algn="ctr">
              <a:buNone/>
            </a:pPr>
            <a:endParaRPr lang="el-GR" dirty="0"/>
          </a:p>
        </p:txBody>
      </p:sp>
      <p:sp>
        <p:nvSpPr>
          <p:cNvPr id="2053" name="AutoShape 5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055" name="AutoShape 7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8195" name="Picture 3" descr="C:\Users\User\Desktop\ΑΞΙΟΛΟΓΗΣΗ ΣΧΟΛΙΚΩΝ ΜΟΝΑΔΩΝ\ΦΩΤΟΓΡΑΦΙΕΣ\ΑΝΑΒΑΘΜΙΣΗ ΕΡΓΑΣΤΗΡΙΩΝ\103\P10207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564904"/>
            <a:ext cx="4968552" cy="37264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6" name="Picture 4" descr="C:\Users\User\Desktop\ΑΞΙΟΛΟΓΗΣΗ ΣΧΟΛΙΚΩΝ ΜΟΝΑΔΩΝ\ΦΩΤΟΓΡΑΦΙΕΣ\ΑΝΑΒΑΘΜΙΣΗ ΕΡΓΑΣΤΗΡΙΩΝ\103\P1020782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73535" t="51588" b="28759"/>
          <a:stretch>
            <a:fillRect/>
          </a:stretch>
        </p:blipFill>
        <p:spPr bwMode="auto">
          <a:xfrm>
            <a:off x="611560" y="2420888"/>
            <a:ext cx="2148833" cy="11967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194" name="Picture 2" descr="C:\Users\User\Desktop\ΑΞΙΟΛΟΓΗΣΗ ΣΧΟΛΙΚΩΝ ΜΟΝΑΔΩΝ\ΦΩΤΟΓΡΑΦΙΕΣ\ΑΝΑΒΑΘΜΙΣΗ ΕΡΓΑΣΤΗΡΙΩΝ\103\P1020782.JPG"/>
          <p:cNvPicPr>
            <a:picLocks noChangeAspect="1" noChangeArrowheads="1"/>
          </p:cNvPicPr>
          <p:nvPr/>
        </p:nvPicPr>
        <p:blipFill>
          <a:blip r:embed="rId4" cstate="print"/>
          <a:srcRect l="23470" t="8941" r="19532" b="17296"/>
          <a:stretch>
            <a:fillRect/>
          </a:stretch>
        </p:blipFill>
        <p:spPr bwMode="auto">
          <a:xfrm>
            <a:off x="5796136" y="2924944"/>
            <a:ext cx="2653386" cy="25753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el-GR" sz="4000" dirty="0" smtClean="0"/>
              <a:t>ΕΡΓΑΣΤΗΡΙΟ ΠΛΗΡΟΦΟΡΙΚΗΣ</a:t>
            </a:r>
            <a:br>
              <a:rPr lang="el-GR" sz="4000" dirty="0" smtClean="0"/>
            </a:br>
            <a:r>
              <a:rPr lang="el-GR" sz="3200" dirty="0" smtClean="0"/>
              <a:t>(ΑΙΘΟΥΣΑ 124)</a:t>
            </a:r>
            <a:endParaRPr lang="el-GR" sz="4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l-GR" sz="2400" dirty="0" smtClean="0"/>
              <a:t>ΑΝΑΒΑΘΜΙΣΗ ΥΠΟΛΟΓΙΣΤΩΝ </a:t>
            </a:r>
            <a:endParaRPr lang="en-US" sz="2400" dirty="0" smtClean="0"/>
          </a:p>
          <a:p>
            <a:pPr algn="ctr">
              <a:buNone/>
            </a:pPr>
            <a:r>
              <a:rPr lang="el-GR" sz="2400" dirty="0" smtClean="0"/>
              <a:t>ΕΞΟΠΛΙΣΜΟΣ (</a:t>
            </a:r>
            <a:r>
              <a:rPr lang="en-US" sz="2400" dirty="0" smtClean="0"/>
              <a:t>PROJECTOR</a:t>
            </a:r>
            <a:r>
              <a:rPr lang="el-GR" sz="2400" dirty="0" smtClean="0"/>
              <a:t> </a:t>
            </a:r>
            <a:r>
              <a:rPr lang="el-GR" sz="2400" dirty="0" smtClean="0"/>
              <a:t>και</a:t>
            </a:r>
            <a:r>
              <a:rPr lang="el-GR" sz="2400" dirty="0" smtClean="0"/>
              <a:t> ΔΙΑΔΡΑΣΤΙΚΟΣ ΠΙΝΑΚΑΣ</a:t>
            </a:r>
            <a:r>
              <a:rPr lang="en-US" sz="2400" dirty="0" smtClean="0"/>
              <a:t>)</a:t>
            </a:r>
            <a:endParaRPr lang="el-GR" sz="2400" dirty="0" smtClean="0"/>
          </a:p>
          <a:p>
            <a:pPr algn="ctr">
              <a:buNone/>
            </a:pPr>
            <a:endParaRPr lang="el-GR" dirty="0"/>
          </a:p>
        </p:txBody>
      </p:sp>
      <p:sp>
        <p:nvSpPr>
          <p:cNvPr id="2053" name="AutoShape 5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055" name="AutoShape 7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9218" name="Picture 2" descr="C:\Users\User\Desktop\ΑΞΙΟΛΟΓΗΣΗ ΣΧΟΛΙΚΩΝ ΜΟΝΑΔΩΝ\ΦΩΤΟΓΡΑΦΙΕΣ\ΑΝΑΒΑΘΜΙΣΗ ΕΡΓΑΣΤΗΡΙΩΝ\124\P10207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708920"/>
            <a:ext cx="2832315" cy="21242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220" name="Picture 4" descr="C:\Users\User\Desktop\ΑΞΙΟΛΟΓΗΣΗ ΣΧΟΛΙΚΩΝ ΜΟΝΑΔΩΝ\ΦΩΤΟΓΡΑΦΙΕΣ\ΑΝΑΒΑΘΜΙΣΗ ΕΡΓΑΣΤΗΡΙΩΝ\124\P1020787.JPG"/>
          <p:cNvPicPr>
            <a:picLocks noChangeAspect="1" noChangeArrowheads="1"/>
          </p:cNvPicPr>
          <p:nvPr/>
        </p:nvPicPr>
        <p:blipFill>
          <a:blip r:embed="rId3" cstate="print"/>
          <a:srcRect l="12042" b="99"/>
          <a:stretch>
            <a:fillRect/>
          </a:stretch>
        </p:blipFill>
        <p:spPr bwMode="auto">
          <a:xfrm>
            <a:off x="5724128" y="4098410"/>
            <a:ext cx="2849073" cy="242693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221" name="Picture 5" descr="C:\Users\User\Desktop\ΑΞΙΟΛΟΓΗΣΗ ΣΧΟΛΙΚΩΝ ΜΟΝΑΔΩΝ\ΦΩΤΟΓΡΑΦΙΕΣ\ΑΝΑΒΑΘΜΙΣΗ ΕΡΓΑΣΤΗΡΙΩΝ\124\P10207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4581128"/>
            <a:ext cx="2664296" cy="19982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222" name="Picture 6" descr="C:\Users\User\Desktop\ΑΞΙΟΛΟΓΗΣΗ ΣΧΟΛΙΚΩΝ ΜΟΝΑΔΩΝ\ΦΩΤΟΓΡΑΦΙΕΣ\ΑΝΑΒΑΘΜΙΣΗ ΕΡΓΑΣΤΗΡΙΩΝ\124\P1020791.JPG"/>
          <p:cNvPicPr>
            <a:picLocks noChangeAspect="1" noChangeArrowheads="1"/>
          </p:cNvPicPr>
          <p:nvPr/>
        </p:nvPicPr>
        <p:blipFill>
          <a:blip r:embed="rId5" cstate="print"/>
          <a:srcRect t="29128" b="6495"/>
          <a:stretch>
            <a:fillRect/>
          </a:stretch>
        </p:blipFill>
        <p:spPr bwMode="auto">
          <a:xfrm>
            <a:off x="3059832" y="3429000"/>
            <a:ext cx="2833605" cy="13681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219" name="Picture 3" descr="C:\Users\User\Desktop\ΑΞΙΟΛΟΓΗΣΗ ΣΧΟΛΙΚΩΝ ΜΟΝΑΔΩΝ\ΦΩΤΟΓΡΑΦΙΕΣ\ΑΝΑΒΑΘΜΙΣΗ ΕΡΓΑΣΤΗΡΙΩΝ\124\P1020792.JPG"/>
          <p:cNvPicPr>
            <a:picLocks noChangeAspect="1" noChangeArrowheads="1"/>
          </p:cNvPicPr>
          <p:nvPr/>
        </p:nvPicPr>
        <p:blipFill>
          <a:blip r:embed="rId6" cstate="print"/>
          <a:srcRect l="7911" t="7535" b="2049"/>
          <a:stretch>
            <a:fillRect/>
          </a:stretch>
        </p:blipFill>
        <p:spPr bwMode="auto">
          <a:xfrm>
            <a:off x="5724128" y="2636912"/>
            <a:ext cx="2346884" cy="17281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el-GR" sz="4000" dirty="0" smtClean="0"/>
              <a:t>ΕΡΓΑΣΤΗΡΙΟ ΗΛΕΚΤΡΟΛΟΓΙΑΣ</a:t>
            </a:r>
            <a:br>
              <a:rPr lang="el-GR" sz="4000" dirty="0" smtClean="0"/>
            </a:br>
            <a:r>
              <a:rPr lang="el-GR" sz="3200" dirty="0" smtClean="0"/>
              <a:t>(ΑΙΘΟΥΣΑ 301 - 302)</a:t>
            </a:r>
            <a:endParaRPr lang="el-GR" sz="4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l-GR" sz="2800" dirty="0" smtClean="0"/>
              <a:t>ΑΝΑΒΑΘΜΙΣΗ Η/Υ - ΤΟΠΟΘΕΤΗΣΗ </a:t>
            </a:r>
            <a:r>
              <a:rPr lang="en-US" sz="2800" dirty="0" smtClean="0"/>
              <a:t>PROJECTORS</a:t>
            </a:r>
            <a:endParaRPr lang="el-GR" sz="2800" dirty="0" smtClean="0"/>
          </a:p>
          <a:p>
            <a:pPr algn="ctr">
              <a:buNone/>
            </a:pPr>
            <a:endParaRPr lang="el-GR" dirty="0"/>
          </a:p>
        </p:txBody>
      </p:sp>
      <p:sp>
        <p:nvSpPr>
          <p:cNvPr id="2053" name="AutoShape 5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055" name="AutoShape 7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244" name="Picture 4" descr="C:\Users\User\Desktop\ΑΞΙΟΛΟΓΗΣΗ ΣΧΟΛΙΚΩΝ ΜΟΝΑΔΩΝ\ΦΩΤΟΓΡΑΦΙΕΣ\ΑΝΑΒΑΘΜΙΣΗ ΕΡΓΑΣΤΗΡΙΩΝ\301\P10208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2348880"/>
            <a:ext cx="3096344" cy="23222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43" name="Picture 3" descr="C:\Users\User\Desktop\ΑΞΙΟΛΟΓΗΣΗ ΣΧΟΛΙΚΩΝ ΜΟΝΑΔΩΝ\ΦΩΤΟΓΡΑΦΙΕΣ\ΑΝΑΒΑΘΜΙΣΗ ΕΡΓΑΣΤΗΡΙΩΝ\301\P10208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861048"/>
            <a:ext cx="3672408" cy="27543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42" name="Picture 2" descr="C:\Users\User\Desktop\ΑΞΙΟΛΟΓΗΣΗ ΣΧΟΛΙΚΩΝ ΜΟΝΑΔΩΝ\ΦΩΤΟΓΡΑΦΙΕΣ\ΑΝΑΒΑΘΜΙΣΗ ΕΡΓΑΣΤΗΡΙΩΝ\301\P1020806.JPG"/>
          <p:cNvPicPr>
            <a:picLocks noChangeAspect="1" noChangeArrowheads="1"/>
          </p:cNvPicPr>
          <p:nvPr/>
        </p:nvPicPr>
        <p:blipFill>
          <a:blip r:embed="rId4" cstate="print"/>
          <a:srcRect l="33912" t="26794" r="29665" b="21292"/>
          <a:stretch>
            <a:fillRect/>
          </a:stretch>
        </p:blipFill>
        <p:spPr bwMode="auto">
          <a:xfrm>
            <a:off x="683568" y="2276872"/>
            <a:ext cx="2155595" cy="2304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45" name="Picture 5" descr="C:\Users\User\Desktop\ΑΞΙΟΛΟΓΗΣΗ ΣΧΟΛΙΚΩΝ ΜΟΝΑΔΩΝ\ΦΩΤΟΓΡΑΦΙΕΣ\ΑΝΑΒΑΘΜΙΣΗ ΕΡΓΑΣΤΗΡΙΩΝ\302\P1020807.JPG"/>
          <p:cNvPicPr>
            <a:picLocks noChangeAspect="1" noChangeArrowheads="1"/>
          </p:cNvPicPr>
          <p:nvPr/>
        </p:nvPicPr>
        <p:blipFill>
          <a:blip r:embed="rId5" cstate="print"/>
          <a:srcRect l="64680" r="2098" b="60416"/>
          <a:stretch>
            <a:fillRect/>
          </a:stretch>
        </p:blipFill>
        <p:spPr bwMode="auto">
          <a:xfrm>
            <a:off x="6444208" y="4365103"/>
            <a:ext cx="2077948" cy="18568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el-GR" sz="4000" dirty="0" smtClean="0"/>
              <a:t>ΕΡΓΑΣΤΗΡΙΟ ΑΕΡΙΩΝ ΚΑΥΣΙΜΩΝ</a:t>
            </a:r>
            <a:br>
              <a:rPr lang="el-GR" sz="4000" dirty="0" smtClean="0"/>
            </a:br>
            <a:r>
              <a:rPr lang="el-GR" sz="3200" dirty="0" smtClean="0"/>
              <a:t>(ΑΙΘΟΥΣΑ 401)</a:t>
            </a:r>
            <a:endParaRPr lang="el-GR" sz="4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l-GR" sz="2800" dirty="0" smtClean="0"/>
              <a:t>ΤΟΠΟΘΕΤΗΣΗ ΥΠΟΛΟΓΙΣΤΗ με </a:t>
            </a:r>
            <a:r>
              <a:rPr lang="en-US" sz="2800" dirty="0" smtClean="0"/>
              <a:t>PROJECTOR</a:t>
            </a:r>
            <a:endParaRPr lang="el-GR" sz="2800" dirty="0" smtClean="0"/>
          </a:p>
          <a:p>
            <a:pPr algn="ctr">
              <a:buNone/>
            </a:pPr>
            <a:endParaRPr lang="el-GR" dirty="0"/>
          </a:p>
        </p:txBody>
      </p:sp>
      <p:sp>
        <p:nvSpPr>
          <p:cNvPr id="2053" name="AutoShape 5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055" name="AutoShape 7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2290" name="Picture 2" descr="C:\Users\User\Desktop\ΑΞΙΟΛΟΓΗΣΗ ΣΧΟΛΙΚΩΝ ΜΟΝΑΔΩΝ\ΦΩΤΟΓΡΑΦΙΕΣ\ΑΝΑΒΑΘΜΙΣΗ ΕΡΓΑΣΤΗΡΙΩΝ\401\P1020798.JPG"/>
          <p:cNvPicPr>
            <a:picLocks noChangeAspect="1" noChangeArrowheads="1"/>
          </p:cNvPicPr>
          <p:nvPr/>
        </p:nvPicPr>
        <p:blipFill>
          <a:blip r:embed="rId2" cstate="print"/>
          <a:srcRect l="14466" t="7233"/>
          <a:stretch>
            <a:fillRect/>
          </a:stretch>
        </p:blipFill>
        <p:spPr bwMode="auto">
          <a:xfrm>
            <a:off x="539552" y="3645024"/>
            <a:ext cx="3406156" cy="27706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291" name="Picture 3" descr="C:\Users\User\Desktop\ΑΞΙΟΛΟΓΗΣΗ ΣΧΟΛΙΚΩΝ ΜΟΝΑΔΩΝ\ΦΩΤΟΓΡΑΦΙΕΣ\ΑΝΑΒΑΘΜΙΣΗ ΕΡΓΑΣΤΗΡΙΩΝ\401\P1020799.JPG"/>
          <p:cNvPicPr>
            <a:picLocks noChangeAspect="1" noChangeArrowheads="1"/>
          </p:cNvPicPr>
          <p:nvPr/>
        </p:nvPicPr>
        <p:blipFill>
          <a:blip r:embed="rId3" cstate="print"/>
          <a:srcRect l="29379" t="13764" r="19680" b="13147"/>
          <a:stretch>
            <a:fillRect/>
          </a:stretch>
        </p:blipFill>
        <p:spPr bwMode="auto">
          <a:xfrm>
            <a:off x="3203848" y="2276872"/>
            <a:ext cx="2408995" cy="2592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292" name="Picture 4" descr="C:\Users\User\Desktop\ΑΞΙΟΛΟΓΗΣΗ ΣΧΟΛΙΚΩΝ ΜΟΝΑΔΩΝ\ΦΩΤΟΓΡΑΦΙΕΣ\ΑΝΑΒΑΘΜΙΣΗ ΕΡΓΑΣΤΗΡΙΩΝ\401\P1020804.JPG"/>
          <p:cNvPicPr>
            <a:picLocks noChangeAspect="1" noChangeArrowheads="1"/>
          </p:cNvPicPr>
          <p:nvPr/>
        </p:nvPicPr>
        <p:blipFill>
          <a:blip r:embed="rId4" cstate="print"/>
          <a:srcRect l="2357" b="4057"/>
          <a:stretch>
            <a:fillRect/>
          </a:stretch>
        </p:blipFill>
        <p:spPr bwMode="auto">
          <a:xfrm>
            <a:off x="5292080" y="3789040"/>
            <a:ext cx="3430311" cy="25279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el-GR" sz="4000" dirty="0" smtClean="0"/>
              <a:t>ΑΙΘΟΥΣΑ «Έρευνας και Τεχνολογίας» </a:t>
            </a:r>
            <a:br>
              <a:rPr lang="el-GR" sz="4000" dirty="0" smtClean="0"/>
            </a:br>
            <a:r>
              <a:rPr lang="el-GR" sz="3200" dirty="0" smtClean="0"/>
              <a:t>(ΑΙΘΟΥΣΑ  402 )</a:t>
            </a:r>
            <a:endParaRPr lang="el-GR" sz="4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l-GR" sz="2800" dirty="0" smtClean="0"/>
              <a:t>Η/Υ ΝΕΑΣ ΤΕΧΝΟΛΟΓΙΑΣ – ΔΙΑΔΡΑΣΤΙΚΟΣ ΠΙΝΑΚΑΣ</a:t>
            </a:r>
          </a:p>
          <a:p>
            <a:pPr algn="ctr">
              <a:buNone/>
            </a:pPr>
            <a:endParaRPr lang="el-GR" dirty="0"/>
          </a:p>
        </p:txBody>
      </p:sp>
      <p:sp>
        <p:nvSpPr>
          <p:cNvPr id="2053" name="AutoShape 5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055" name="AutoShape 7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1266" name="Picture 2" descr="C:\Users\User\Desktop\ΑΞΙΟΛΟΓΗΣΗ ΣΧΟΛΙΚΩΝ ΜΟΝΑΔΩΝ\ΦΩΤΟΓΡΑΦΙΕΣ\ΑΝΑΒΑΘΜΙΣΗ ΕΡΓΑΣΤΗΡΙΩΝ\402\20241212_125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789040"/>
            <a:ext cx="3456384" cy="2592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269" name="Picture 5" descr="C:\Users\User\Desktop\ΑΞΙΟΛΟΓΗΣΗ ΣΧΟΛΙΚΩΝ ΜΟΝΑΔΩΝ\ΦΩΤΟΓΡΑΦΙΕΣ\ΑΝΑΒΑΘΜΙΣΗ ΕΡΓΑΣΤΗΡΙΩΝ\402\20241212_124824.jpg"/>
          <p:cNvPicPr>
            <a:picLocks noChangeAspect="1" noChangeArrowheads="1"/>
          </p:cNvPicPr>
          <p:nvPr/>
        </p:nvPicPr>
        <p:blipFill>
          <a:blip r:embed="rId3" cstate="print"/>
          <a:srcRect l="2891" t="23878" b="6465"/>
          <a:stretch>
            <a:fillRect/>
          </a:stretch>
        </p:blipFill>
        <p:spPr bwMode="auto">
          <a:xfrm>
            <a:off x="1331640" y="2636912"/>
            <a:ext cx="3275856" cy="17623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267" name="Picture 3" descr="C:\Users\User\Desktop\ΑΞΙΟΛΟΓΗΣΗ ΣΧΟΛΙΚΩΝ ΜΟΝΑΔΩΝ\ΦΩΤΟΓΡΑΦΙΕΣ\ΑΝΑΒΑΘΜΙΣΗ ΕΡΓΑΣΤΗΡΙΩΝ\402\20241212_125101.jpg"/>
          <p:cNvPicPr>
            <a:picLocks noChangeAspect="1" noChangeArrowheads="1"/>
          </p:cNvPicPr>
          <p:nvPr/>
        </p:nvPicPr>
        <p:blipFill>
          <a:blip r:embed="rId4" cstate="print"/>
          <a:srcRect r="740" b="8525"/>
          <a:stretch>
            <a:fillRect/>
          </a:stretch>
        </p:blipFill>
        <p:spPr bwMode="auto">
          <a:xfrm>
            <a:off x="4499992" y="3789040"/>
            <a:ext cx="3816424" cy="26378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268" name="Picture 4" descr="C:\Users\User\Desktop\ΑΞΙΟΛΟΓΗΣΗ ΣΧΟΛΙΚΩΝ ΜΟΝΑΔΩΝ\ΦΩΤΟΓΡΑΦΙΕΣ\ΑΝΑΒΑΘΜΙΣΗ ΕΡΓΑΣΤΗΡΙΩΝ\402\P10208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2564904"/>
            <a:ext cx="2832314" cy="21242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ΑΞΙΟΛΟΓΗΣΗ ΣΧΟΛΙΚΩΝ ΜΟΝΑΔΩΝ\ΦΩΤΟΓΡΑΦΙΕΣ\ΑΝΑΒΑΘΜΙΣΗ ΕΡΓΑΣΤΗΡΙΩΝ\ΓΡΑΦΕΙΟ ΥΠΟΔΙΕΥΘΥΝΤΗ ΤΟΜΕΑΡΧΩΝ\P10207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5157192"/>
            <a:ext cx="1920214" cy="14401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2" name="Picture 8" descr="C:\Users\User\Desktop\ΑΞΙΟΛΟΓΗΣΗ ΣΧΟΛΙΚΩΝ ΜΟΝΑΔΩΝ\ΦΩΤΟΓΡΑΦΙΕΣ\ΑΝΑΒΑΘΜΙΣΗ ΕΡΓΑΣΤΗΡΙΩΝ\402\20241212_125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068960"/>
            <a:ext cx="2160240" cy="16201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3" name="Picture 9" descr="C:\Users\User\Desktop\ΑΞΙΟΛΟΓΗΣΗ ΣΧΟΛΙΚΩΝ ΜΟΝΑΔΩΝ\ΦΩΤΟΓΡΑΦΙΕΣ\ΑΝΑΒΑΘΜΙΣΗ ΕΡΓΑΣΤΗΡΙΩΝ\409\P10208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941168"/>
            <a:ext cx="2208246" cy="16561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Φωτογραφικό Υλικό Δράσεων</a:t>
            </a:r>
            <a:endParaRPr lang="el-GR" dirty="0"/>
          </a:p>
        </p:txBody>
      </p:sp>
      <p:pic>
        <p:nvPicPr>
          <p:cNvPr id="1026" name="Picture 2" descr="C:\Users\User\Desktop\ΑΞΙΟΛΟΓΗΣΗ ΣΧΟΛΙΚΩΝ ΜΟΝΑΔΩΝ\ΦΩΤΟΓΡΑΦΙΕΣ\ΑΝΑΒΑΘΜΙΣΗ ΕΡΓΑΣΤΗΡΙΩΝ\ΓΡΑΦΕΙΟ ΕΠΑΣ 1\20241213_1233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1340768"/>
            <a:ext cx="2526152" cy="18946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 descr="C:\Users\User\Desktop\ΑΞΙΟΛΟΓΗΣΗ ΣΧΟΛΙΚΩΝ ΜΟΝΑΔΩΝ\ΦΩΤΟΓΡΑΦΙΕΣ\ΑΝΑΒΑΘΜΙΣΗ ΕΡΓΑΣΤΗΡΙΩΝ\ΓΡΑΦΕΙΟ ΕΠΑΣ 2\20241213_110837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1700808"/>
            <a:ext cx="1728192" cy="2304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1" name="Picture 7" descr="C:\Users\User\Desktop\ΑΞΙΟΛΟΓΗΣΗ ΣΧΟΛΙΚΩΝ ΜΟΝΑΔΩΝ\ΦΩΤΟΓΡΑΦΙΕΣ\ΑΝΑΒΑΘΜΙΣΗ ΕΡΓΑΣΤΗΡΙΩΝ\19\P1020884.JPG"/>
          <p:cNvPicPr>
            <a:picLocks noChangeAspect="1" noChangeArrowheads="1"/>
          </p:cNvPicPr>
          <p:nvPr/>
        </p:nvPicPr>
        <p:blipFill>
          <a:blip r:embed="rId7" cstate="print"/>
          <a:srcRect l="18526" t="5115" b="7607"/>
          <a:stretch>
            <a:fillRect/>
          </a:stretch>
        </p:blipFill>
        <p:spPr bwMode="auto">
          <a:xfrm>
            <a:off x="2195736" y="4005064"/>
            <a:ext cx="2232248" cy="17934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9" name="Picture 5" descr="C:\Users\User\Desktop\ΑΞΙΟΛΟΓΗΣΗ ΣΧΟΛΙΚΩΝ ΜΟΝΑΔΩΝ\ΦΩΤΟΓΡΑΦΙΕΣ\ΑΝΑΒΑΘΜΙΣΗ ΕΡΓΑΣΤΗΡΙΩΝ\16\20250116_10045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95936" y="3429000"/>
            <a:ext cx="2400267" cy="1800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9992" y="1484784"/>
            <a:ext cx="2292921" cy="13681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6" name="Picture 12" descr="C:\Users\User\Desktop\ΑΞΙΟΛΟΓΗΣΗ ΣΧΟΛΙΚΩΝ ΜΟΝΑΔΩΝ\ΦΩΤΟΓΡΑΦΙΕΣ\ΑΝΑΒΑΘΜΙΣΗ ΕΡΓΑΣΤΗΡΙΩΝ\5\P1020906.JPG"/>
          <p:cNvPicPr>
            <a:picLocks noChangeAspect="1" noChangeArrowheads="1"/>
          </p:cNvPicPr>
          <p:nvPr/>
        </p:nvPicPr>
        <p:blipFill>
          <a:blip r:embed="rId10" cstate="print"/>
          <a:srcRect l="19546" t="2751" b="5704"/>
          <a:stretch>
            <a:fillRect/>
          </a:stretch>
        </p:blipFill>
        <p:spPr bwMode="auto">
          <a:xfrm>
            <a:off x="6588224" y="4725144"/>
            <a:ext cx="2025066" cy="17281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4" name="Picture 10" descr="C:\Users\User\Desktop\ΑΞΙΟΛΟΓΗΣΗ ΣΧΟΛΙΚΩΝ ΜΟΝΑΔΩΝ\ΦΩΤΟΓΡΑΦΙΕΣ\ΑΝΑΒΑΘΜΙΣΗ ΕΡΓΑΣΤΗΡΙΩΝ\ΓΡΑΦΕΙΟ ΕΠΑΛ\20241211_11144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84168" y="3140968"/>
            <a:ext cx="2310170" cy="17326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0" name="Picture 6" descr="C:\Users\User\Desktop\ΑΞΙΟΛΟΓΗΣΗ ΣΧΟΛΙΚΩΝ ΜΟΝΑΔΩΝ\ΦΩΤΟΓΡΑΦΙΕΣ\ΑΝΑΒΑΘΜΙΣΗ ΕΡΓΑΣΤΗΡΙΩΝ\124\P1020789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60232" y="1988840"/>
            <a:ext cx="1824203" cy="13681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C:\Users\User\Desktop\ΑΞΙΟΛΟΓΗΣΗ ΣΧΟΛΙΚΩΝ ΜΟΝΑΔΩΝ\ΦΩΤΟΓΡΑΦΙΕΣ\ΑΝΑΒΑΘΜΙΣΗ ΕΡΓΑΣΤΗΡΙΩΝ\404\P1020838.JPG"/>
          <p:cNvPicPr>
            <a:picLocks noChangeAspect="1" noChangeArrowheads="1"/>
          </p:cNvPicPr>
          <p:nvPr/>
        </p:nvPicPr>
        <p:blipFill>
          <a:blip r:embed="rId2" cstate="print"/>
          <a:srcRect l="5650"/>
          <a:stretch>
            <a:fillRect/>
          </a:stretch>
        </p:blipFill>
        <p:spPr bwMode="auto">
          <a:xfrm>
            <a:off x="2483768" y="3933056"/>
            <a:ext cx="3170496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el-GR" sz="4000" dirty="0" smtClean="0"/>
              <a:t>ΕΡΓΑΣΤΗΡΙΟ Μ.Ε.Κ.</a:t>
            </a:r>
            <a:br>
              <a:rPr lang="el-GR" sz="4000" dirty="0" smtClean="0"/>
            </a:br>
            <a:r>
              <a:rPr lang="el-GR" sz="3200" dirty="0" smtClean="0"/>
              <a:t>(ΑΙΘΟΥΣΑ 404)</a:t>
            </a:r>
            <a:endParaRPr lang="el-GR" sz="4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l-GR" sz="2800" dirty="0" smtClean="0"/>
              <a:t>ΤΟΠΟΘΕΤΗΣΗ ΥΠΟΛΟΓΙΣΤΗ με </a:t>
            </a:r>
            <a:r>
              <a:rPr lang="en-US" sz="2800" dirty="0" smtClean="0"/>
              <a:t>PROJECTOR</a:t>
            </a:r>
            <a:endParaRPr lang="el-GR" sz="2800" dirty="0" smtClean="0"/>
          </a:p>
          <a:p>
            <a:pPr algn="ctr">
              <a:buNone/>
            </a:pPr>
            <a:endParaRPr lang="el-GR" dirty="0"/>
          </a:p>
        </p:txBody>
      </p:sp>
      <p:sp>
        <p:nvSpPr>
          <p:cNvPr id="2053" name="AutoShape 5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055" name="AutoShape 7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3314" name="Picture 2" descr="C:\Users\User\Desktop\ΑΞΙΟΛΟΓΗΣΗ ΣΧΟΛΙΚΩΝ ΜΟΝΑΔΩΝ\ΦΩΤΟΓΡΑΦΙΕΣ\ΑΝΑΒΑΘΜΙΣΗ ΕΡΓΑΣΤΗΡΙΩΝ\404\P1020843.JPG"/>
          <p:cNvPicPr>
            <a:picLocks noChangeAspect="1" noChangeArrowheads="1"/>
          </p:cNvPicPr>
          <p:nvPr/>
        </p:nvPicPr>
        <p:blipFill>
          <a:blip r:embed="rId3" cstate="print"/>
          <a:srcRect l="4761" t="8462" r="6382" b="-5783"/>
          <a:stretch>
            <a:fillRect/>
          </a:stretch>
        </p:blipFill>
        <p:spPr bwMode="auto">
          <a:xfrm>
            <a:off x="1043608" y="2636912"/>
            <a:ext cx="2629857" cy="2160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315" name="Picture 3" descr="C:\Users\User\Desktop\ΑΞΙΟΛΟΓΗΣΗ ΣΧΟΛΙΚΩΝ ΜΟΝΑΔΩΝ\ΦΩΤΟΓΡΑΦΙΕΣ\ΑΝΑΒΑΘΜΙΣΗ ΕΡΓΑΣΤΗΡΙΩΝ\404\P1020842.JPG"/>
          <p:cNvPicPr>
            <a:picLocks noChangeAspect="1" noChangeArrowheads="1"/>
          </p:cNvPicPr>
          <p:nvPr/>
        </p:nvPicPr>
        <p:blipFill>
          <a:blip r:embed="rId4" cstate="print"/>
          <a:srcRect b="9161"/>
          <a:stretch>
            <a:fillRect/>
          </a:stretch>
        </p:blipFill>
        <p:spPr bwMode="auto">
          <a:xfrm>
            <a:off x="4326930" y="2492896"/>
            <a:ext cx="2536627" cy="17281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317" name="Picture 5" descr="C:\Users\User\Desktop\ΑΞΙΟΛΟΓΗΣΗ ΣΧΟΛΙΚΩΝ ΜΟΝΑΔΩΝ\ΦΩΤΟΓΡΑΦΙΕΣ\ΑΝΑΒΑΘΜΙΣΗ ΕΡΓΑΣΤΗΡΙΩΝ\404\P1020844.JPG"/>
          <p:cNvPicPr>
            <a:picLocks noChangeAspect="1" noChangeArrowheads="1"/>
          </p:cNvPicPr>
          <p:nvPr/>
        </p:nvPicPr>
        <p:blipFill>
          <a:blip r:embed="rId5" cstate="print"/>
          <a:srcRect l="24119" t="23308" r="27709" b="10986"/>
          <a:stretch>
            <a:fillRect/>
          </a:stretch>
        </p:blipFill>
        <p:spPr bwMode="auto">
          <a:xfrm>
            <a:off x="6228184" y="4005064"/>
            <a:ext cx="2322865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el-GR" sz="4000" dirty="0" smtClean="0"/>
              <a:t>ΕΡΓΑΣΤΗΡΙΟ ΨΥΞΗΣ - ΚΛΙΜΑΤΙΣΜΟΥ</a:t>
            </a:r>
            <a:br>
              <a:rPr lang="el-GR" sz="4000" dirty="0" smtClean="0"/>
            </a:br>
            <a:r>
              <a:rPr lang="el-GR" sz="3200" dirty="0" smtClean="0"/>
              <a:t>(ΑΙΘΟΥΣΑ 407)</a:t>
            </a:r>
            <a:endParaRPr lang="el-GR" sz="4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l-GR" sz="2800" dirty="0" smtClean="0"/>
              <a:t>ΤΟΠΟΘΕΤΗΣΗ ΥΠΟΛΟΓΙΣΤΗ με </a:t>
            </a:r>
            <a:r>
              <a:rPr lang="en-US" sz="2800" dirty="0" smtClean="0"/>
              <a:t>PROJECTOR</a:t>
            </a:r>
            <a:endParaRPr lang="el-GR" sz="2800" dirty="0" smtClean="0"/>
          </a:p>
          <a:p>
            <a:pPr algn="ctr">
              <a:buNone/>
            </a:pPr>
            <a:endParaRPr lang="el-GR" dirty="0"/>
          </a:p>
        </p:txBody>
      </p:sp>
      <p:sp>
        <p:nvSpPr>
          <p:cNvPr id="2053" name="AutoShape 5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055" name="AutoShape 7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4340" name="Picture 4" descr="C:\Users\User\Desktop\ΑΞΙΟΛΟΓΗΣΗ ΣΧΟΛΙΚΩΝ ΜΟΝΑΔΩΝ\ΦΩΤΟΓΡΑΦΙΕΣ\ΑΝΑΒΑΘΜΙΣΗ ΕΡΓΑΣΤΗΡΙΩΝ\407\P1020815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 l="3370" r="12381" b="2646"/>
          <a:stretch>
            <a:fillRect/>
          </a:stretch>
        </p:blipFill>
        <p:spPr bwMode="auto">
          <a:xfrm>
            <a:off x="467544" y="3212976"/>
            <a:ext cx="3755494" cy="325476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338" name="Picture 2" descr="C:\Users\User\Desktop\ΑΞΙΟΛΟΓΗΣΗ ΣΧΟΛΙΚΩΝ ΜΟΝΑΔΩΝ\ΦΩΤΟΓΡΑΦΙΕΣ\ΑΝΑΒΑΘΜΙΣΗ ΕΡΓΑΣΤΗΡΙΩΝ\407\P10208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276872"/>
            <a:ext cx="3488706" cy="26165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339" name="Picture 3" descr="C:\Users\User\Desktop\ΑΞΙΟΛΟΓΗΣΗ ΣΧΟΛΙΚΩΝ ΜΟΝΑΔΩΝ\ΦΩΤΟΓΡΑΦΙΕΣ\ΑΝΑΒΑΘΜΙΣΗ ΕΡΓΑΣΤΗΡΙΩΝ\407\P1020813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35228" t="34467" r="26567" b="22713"/>
          <a:stretch>
            <a:fillRect/>
          </a:stretch>
        </p:blipFill>
        <p:spPr bwMode="auto">
          <a:xfrm>
            <a:off x="6084168" y="4221088"/>
            <a:ext cx="2569941" cy="21602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el-GR" sz="4000" dirty="0" smtClean="0"/>
              <a:t>ΕΡΓΑΣΤΗΡΙΟ Θ/Υ ΕΓΚΑΤΑΣΤΑΣΕΩΝ</a:t>
            </a:r>
            <a:br>
              <a:rPr lang="el-GR" sz="4000" dirty="0" smtClean="0"/>
            </a:br>
            <a:r>
              <a:rPr lang="el-GR" sz="3200" dirty="0" smtClean="0"/>
              <a:t>(ΑΙΘΟΥΣΑ 409)</a:t>
            </a:r>
            <a:endParaRPr lang="el-GR" sz="4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l-GR" sz="2800" dirty="0" smtClean="0"/>
              <a:t>ΤΟΠΟΘΕΤΗΣΗ ΥΠΟΛΟΓΙΣΤΗ με </a:t>
            </a:r>
            <a:r>
              <a:rPr lang="en-US" sz="2800" dirty="0" smtClean="0"/>
              <a:t>PROJECTOR</a:t>
            </a:r>
            <a:endParaRPr lang="el-GR" sz="2800" dirty="0" smtClean="0"/>
          </a:p>
          <a:p>
            <a:pPr algn="ctr">
              <a:buNone/>
            </a:pPr>
            <a:endParaRPr lang="el-GR" dirty="0"/>
          </a:p>
        </p:txBody>
      </p:sp>
      <p:sp>
        <p:nvSpPr>
          <p:cNvPr id="2053" name="AutoShape 5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055" name="AutoShape 7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5363" name="Picture 3" descr="C:\Users\User\Desktop\ΑΞΙΟΛΟΓΗΣΗ ΣΧΟΛΙΚΩΝ ΜΟΝΑΔΩΝ\ΦΩΤΟΓΡΑΦΙΕΣ\ΑΝΑΒΑΘΜΙΣΗ ΕΡΓΑΣΤΗΡΙΩΝ\409\P1020822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 l="3670" b="-304"/>
          <a:stretch>
            <a:fillRect/>
          </a:stretch>
        </p:blipFill>
        <p:spPr bwMode="auto">
          <a:xfrm>
            <a:off x="4716016" y="3356992"/>
            <a:ext cx="3895513" cy="30421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362" name="Picture 2" descr="C:\Users\User\Desktop\ΑΞΙΟΛΟΓΗΣΗ ΣΧΟΛΙΚΩΝ ΜΟΝΑΔΩΝ\ΦΩΤΟΓΡΑΦΙΕΣ\ΑΝΑΒΑΘΜΙΣΗ ΕΡΓΑΣΤΗΡΙΩΝ\409\P1020826.JPG"/>
          <p:cNvPicPr>
            <a:picLocks noChangeAspect="1" noChangeArrowheads="1"/>
          </p:cNvPicPr>
          <p:nvPr/>
        </p:nvPicPr>
        <p:blipFill>
          <a:blip r:embed="rId3" cstate="print">
            <a:lum bright="-10000" contrast="-10000"/>
          </a:blip>
          <a:srcRect l="6591" r="7585" b="3464"/>
          <a:stretch>
            <a:fillRect/>
          </a:stretch>
        </p:blipFill>
        <p:spPr bwMode="auto">
          <a:xfrm>
            <a:off x="1043608" y="2204864"/>
            <a:ext cx="3240360" cy="27335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365" name="Picture 5" descr="C:\Users\User\Desktop\ΑΞΙΟΛΟΓΗΣΗ ΣΧΟΛΙΚΩΝ ΜΟΝΑΔΩΝ\ΦΩΤΟΓΡΑΦΙΕΣ\ΑΝΑΒΑΘΜΙΣΗ ΕΡΓΑΣΤΗΡΙΩΝ\409\P1020824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l="7110" t="2814" r="8174" b="-265"/>
          <a:stretch>
            <a:fillRect/>
          </a:stretch>
        </p:blipFill>
        <p:spPr bwMode="auto">
          <a:xfrm>
            <a:off x="3923928" y="2636912"/>
            <a:ext cx="1944216" cy="16773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364" name="Picture 4" descr="C:\Users\User\Desktop\ΑΞΙΟΛΟΓΗΣΗ ΣΧΟΛΙΚΩΝ ΜΟΝΑΔΩΝ\ΦΩΤΟΓΡΑΦΙΕΣ\ΑΝΑΒΑΘΜΙΣΗ ΕΡΓΑΣΤΗΡΙΩΝ\409\P1020827.JPG"/>
          <p:cNvPicPr>
            <a:picLocks noChangeAspect="1" noChangeArrowheads="1"/>
          </p:cNvPicPr>
          <p:nvPr/>
        </p:nvPicPr>
        <p:blipFill>
          <a:blip r:embed="rId5" cstate="print"/>
          <a:srcRect l="28156" t="253" r="41390" b="51760"/>
          <a:stretch>
            <a:fillRect/>
          </a:stretch>
        </p:blipFill>
        <p:spPr bwMode="auto">
          <a:xfrm>
            <a:off x="611560" y="4437112"/>
            <a:ext cx="1728192" cy="20424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el-GR" sz="4000" dirty="0" smtClean="0"/>
              <a:t>ΕΡΓΑΣΤΗΡΙΟ ΜΗΧ/ΚΩΝ ΚΑΤΑΣΚΕΥΩΝ</a:t>
            </a:r>
            <a:br>
              <a:rPr lang="el-GR" sz="4000" dirty="0" smtClean="0"/>
            </a:br>
            <a:r>
              <a:rPr lang="el-GR" sz="3200" dirty="0" smtClean="0"/>
              <a:t>(ΑΙΘΟΥΣΑ 410)</a:t>
            </a:r>
            <a:endParaRPr lang="el-GR" sz="4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l-GR" sz="2800" dirty="0" smtClean="0"/>
              <a:t>ΤΟΠΟΘΕΤΗΣΗ ΥΠΟΛΟΓΙΣΤΗ με </a:t>
            </a:r>
            <a:r>
              <a:rPr lang="en-US" sz="2800" dirty="0" smtClean="0"/>
              <a:t>PROJECTOR</a:t>
            </a:r>
            <a:endParaRPr lang="el-GR" sz="2800" dirty="0" smtClean="0"/>
          </a:p>
          <a:p>
            <a:pPr algn="ctr">
              <a:buNone/>
            </a:pPr>
            <a:endParaRPr lang="el-GR" dirty="0"/>
          </a:p>
        </p:txBody>
      </p:sp>
      <p:sp>
        <p:nvSpPr>
          <p:cNvPr id="2053" name="AutoShape 5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055" name="AutoShape 7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6388" name="Picture 4" descr="C:\Users\User\Desktop\ΑΞΙΟΛΟΓΗΣΗ ΣΧΟΛΙΚΩΝ ΜΟΝΑΔΩΝ\ΦΩΤΟΓΡΑΦΙΕΣ\ΑΝΑΒΑΘΜΙΣΗ ΕΡΓΑΣΤΗΡΙΩΝ\410\P1020830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611560" y="3429000"/>
            <a:ext cx="3960440" cy="2970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386" name="Picture 2" descr="C:\Users\User\Desktop\ΑΞΙΟΛΟΓΗΣΗ ΣΧΟΛΙΚΩΝ ΜΟΝΑΔΩΝ\ΦΩΤΟΓΡΑΦΙΕΣ\ΑΝΑΒΑΘΜΙΣΗ ΕΡΓΑΣΤΗΡΙΩΝ\410\P1020835.JPG"/>
          <p:cNvPicPr>
            <a:picLocks noChangeAspect="1" noChangeArrowheads="1"/>
          </p:cNvPicPr>
          <p:nvPr/>
        </p:nvPicPr>
        <p:blipFill>
          <a:blip r:embed="rId3" cstate="print"/>
          <a:srcRect l="34126" t="29377" r="34313" b="10824"/>
          <a:stretch>
            <a:fillRect/>
          </a:stretch>
        </p:blipFill>
        <p:spPr bwMode="auto">
          <a:xfrm flipH="1">
            <a:off x="3851920" y="2492896"/>
            <a:ext cx="1656184" cy="23535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387" name="Picture 3" descr="C:\Users\User\Desktop\ΑΞΙΟΛΟΓΗΣΗ ΣΧΟΛΙΚΩΝ ΜΟΝΑΔΩΝ\ΦΩΤΟΓΡΑΦΙΕΣ\ΑΝΑΒΑΘΜΙΣΗ ΕΡΓΑΣΤΗΡΙΩΝ\410\P1020834.JPG"/>
          <p:cNvPicPr>
            <a:picLocks noChangeAspect="1" noChangeArrowheads="1"/>
          </p:cNvPicPr>
          <p:nvPr/>
        </p:nvPicPr>
        <p:blipFill>
          <a:blip r:embed="rId4" cstate="print"/>
          <a:srcRect t="6158" r="9934"/>
          <a:stretch>
            <a:fillRect/>
          </a:stretch>
        </p:blipFill>
        <p:spPr bwMode="auto">
          <a:xfrm>
            <a:off x="5220072" y="3212976"/>
            <a:ext cx="3501608" cy="27363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C:\Users\User\Desktop\λαζαροσ\Camera\20241003_1207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083279" y="2933945"/>
            <a:ext cx="1800200" cy="13501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el-GR" sz="4000" dirty="0" smtClean="0"/>
              <a:t>ΠΡΟΜΗΘΕΙΑ ΕΞΟΠΛΙΣΜΟΥ </a:t>
            </a:r>
            <a:r>
              <a:rPr lang="el-GR" sz="3200" dirty="0" smtClean="0"/>
              <a:t>ΜΗΧΑΝΟΛΟΓΙΚΗΣ ΣΥΝΤΗΡΗΣΗΣ ΚΤΙΡΙΟΥ</a:t>
            </a:r>
            <a:endParaRPr lang="el-GR" sz="4000" dirty="0"/>
          </a:p>
        </p:txBody>
      </p:sp>
      <p:sp>
        <p:nvSpPr>
          <p:cNvPr id="2053" name="AutoShape 5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055" name="AutoShape 7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348880"/>
            <a:ext cx="2952328" cy="176161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0" name="Picture 6" descr="C:\Users\User\Desktop\λαζαροσ\Camera\20241003_1209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05526" y="4311098"/>
            <a:ext cx="2448272" cy="18362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2" name="Picture 8" descr="C:\Users\User\Desktop\λαζαροσ\Camera\20241003_120625.jpg"/>
          <p:cNvPicPr>
            <a:picLocks noChangeAspect="1" noChangeArrowheads="1"/>
          </p:cNvPicPr>
          <p:nvPr/>
        </p:nvPicPr>
        <p:blipFill>
          <a:blip r:embed="rId5" cstate="print"/>
          <a:srcRect l="38890"/>
          <a:stretch>
            <a:fillRect/>
          </a:stretch>
        </p:blipFill>
        <p:spPr bwMode="auto">
          <a:xfrm rot="5400000">
            <a:off x="5210737" y="1782151"/>
            <a:ext cx="1818869" cy="2232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3" name="Picture 9" descr="C:\Users\User\Desktop\λαζαροσ\Camera\20241003_1206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3419872" y="2780928"/>
            <a:ext cx="2304256" cy="17281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6" name="Picture 12" descr="C:\Users\User\Desktop\λαζαροσ\Camera\20241003_1208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4725144"/>
            <a:ext cx="1872208" cy="14041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5" name="Picture 11" descr="C:\Users\User\Desktop\λαζαροσ\Camera\20241003_12073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39952" y="4869160"/>
            <a:ext cx="2095485" cy="15716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31" name="Picture 7" descr="C:\Users\User\Desktop\λαζαροσ\Camera\20241003_120600.jpg"/>
          <p:cNvPicPr>
            <a:picLocks noChangeAspect="1" noChangeArrowheads="1"/>
          </p:cNvPicPr>
          <p:nvPr/>
        </p:nvPicPr>
        <p:blipFill>
          <a:blip r:embed="rId9" cstate="print"/>
          <a:srcRect l="43763"/>
          <a:stretch>
            <a:fillRect/>
          </a:stretch>
        </p:blipFill>
        <p:spPr bwMode="auto">
          <a:xfrm rot="5400000">
            <a:off x="6350472" y="4098800"/>
            <a:ext cx="1596324" cy="21289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el-GR" sz="4000" dirty="0" smtClean="0"/>
              <a:t>ΓΡΑΦΕΙΟ </a:t>
            </a:r>
            <a:br>
              <a:rPr lang="el-GR" sz="4000" dirty="0" smtClean="0"/>
            </a:br>
            <a:r>
              <a:rPr lang="el-GR" sz="4000" dirty="0" smtClean="0"/>
              <a:t>ΔΙΟΙΚΗΣΗΣ Ε.Κ. – ΤΟΜΕΑΡΧΩΝ</a:t>
            </a:r>
            <a:endParaRPr lang="el-GR" sz="4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l-GR" dirty="0" smtClean="0"/>
              <a:t>ΑΝΑΒΑΘΜΙΣΗ ΥΠΟΛΟΓΙΣΤΩΝ – ΕΚΤΥΠΩΤΩΝ</a:t>
            </a:r>
          </a:p>
          <a:p>
            <a:pPr algn="ctr">
              <a:buNone/>
            </a:pPr>
            <a:endParaRPr lang="el-GR" dirty="0"/>
          </a:p>
        </p:txBody>
      </p:sp>
      <p:pic>
        <p:nvPicPr>
          <p:cNvPr id="1028" name="Picture 4" descr="C:\Users\User\Desktop\ΑΞΙΟΛΟΓΗΣΗ ΣΧΟΛΙΚΩΝ ΜΟΝΑΔΩΝ\ΦΩΤΟΓΡΑΦΙΕΣ\ΑΝΑΒΑΘΜΙΣΗ ΕΡΓΑΣΤΗΡΙΩΝ\ΓΡΑΦΕΙΟ ΥΠΟΔΙΕΥΘΥΝΤΗ ΤΟΜΕΑΡΧΩΝ\P10207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492896"/>
            <a:ext cx="3264363" cy="2448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 descr="C:\Users\User\Desktop\ΑΞΙΟΛΟΓΗΣΗ ΣΧΟΛΙΚΩΝ ΜΟΝΑΔΩΝ\ΦΩΤΟΓΡΑΦΙΕΣ\ΑΝΑΒΑΘΜΙΣΗ ΕΡΓΑΣΤΗΡΙΩΝ\ΓΡΑΦΕΙΟ ΥΠΟΔΙΕΥΘΥΝΤΗ ΤΟΜΕΑΡΧΩΝ\P10207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4149080"/>
            <a:ext cx="3264362" cy="2448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 descr="C:\Users\User\Desktop\ΑΞΙΟΛΟΓΗΣΗ ΣΧΟΛΙΚΩΝ ΜΟΝΑΔΩΝ\ΦΩΤΟΓΡΑΦΙΕΣ\ΑΝΑΒΑΘΜΙΣΗ ΕΡΓΑΣΤΗΡΙΩΝ\ΓΡΑΦΕΙΟ ΥΠΟΔΙΕΥΘΥΝΤΗ ΤΟΜΕΑΡΧΩΝ\P10207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5" y="2420889"/>
            <a:ext cx="3168352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ΑΞΙΟΛΟΓΗΣΗ ΣΧΟΛΙΚΩΝ ΜΟΝΑΔΩΝ\ΦΩΤΟΓΡΑΦΙΕΣ\ΑΝΑΒΑΘΜΙΣΗ ΕΡΓΑΣΤΗΡΙΩΝ\ΓΡΑΦΕΙΟ ΤΟΜΕΑΡΧΩΝ\P10208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3933056"/>
            <a:ext cx="3264363" cy="24482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el-GR" sz="4000" dirty="0" smtClean="0"/>
              <a:t>ΓΡΑΦΕΙΟ </a:t>
            </a:r>
            <a:br>
              <a:rPr lang="el-GR" sz="4000" dirty="0" smtClean="0"/>
            </a:br>
            <a:r>
              <a:rPr lang="el-GR" sz="4000" dirty="0" smtClean="0"/>
              <a:t>ΔΙΟΙΚΗΣΗΣ Ε.Κ. - ΤΟΜΕΑΡΧΩΝ</a:t>
            </a:r>
            <a:endParaRPr lang="el-GR" sz="4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l-GR" dirty="0" smtClean="0"/>
              <a:t>ΑΝΑΒΑΘΜΙΣΗ ΥΠΟΛΟΓΙΣΤΩΝ</a:t>
            </a:r>
          </a:p>
          <a:p>
            <a:pPr algn="ctr">
              <a:buNone/>
            </a:pPr>
            <a:endParaRPr lang="el-GR" dirty="0"/>
          </a:p>
        </p:txBody>
      </p:sp>
      <p:pic>
        <p:nvPicPr>
          <p:cNvPr id="3074" name="Picture 2" descr="C:\Users\User\Desktop\ΑΞΙΟΛΟΓΗΣΗ ΣΧΟΛΙΚΩΝ ΜΟΝΑΔΩΝ\ΦΩΤΟΓΡΑΦΙΕΣ\ΑΝΑΒΑΘΜΙΣΗ ΕΡΓΑΣΤΗΡΙΩΝ\ΓΡΑΦΕΙΟ ΤΟΜΕΑΡΧΩΝ\P1020851.JPG"/>
          <p:cNvPicPr>
            <a:picLocks noChangeAspect="1" noChangeArrowheads="1"/>
          </p:cNvPicPr>
          <p:nvPr/>
        </p:nvPicPr>
        <p:blipFill>
          <a:blip r:embed="rId3" cstate="print"/>
          <a:srcRect t="16706"/>
          <a:stretch>
            <a:fillRect/>
          </a:stretch>
        </p:blipFill>
        <p:spPr bwMode="auto">
          <a:xfrm>
            <a:off x="827584" y="2636912"/>
            <a:ext cx="3960440" cy="247409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3" name="Picture 1" descr="C:\Users\User\Desktop\ΑΞΙΟΛΟΓΗΣΗ ΣΧΟΛΙΚΩΝ ΜΟΝΑΔΩΝ\ΦΩΤΟΓΡΑΦΙΕΣ\ΑΝΑΒΑΘΜΙΣΗ ΕΡΓΑΣΤΗΡΙΩΝ\ΓΡΑΦΕΙΟ ΤΟΜΕΑΡΧΩΝ\P1020859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t="53125"/>
          <a:stretch>
            <a:fillRect/>
          </a:stretch>
        </p:blipFill>
        <p:spPr bwMode="auto">
          <a:xfrm>
            <a:off x="4572000" y="2780928"/>
            <a:ext cx="3101145" cy="12241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6" name="Picture 4" descr="C:\Users\User\Desktop\ΑΞΙΟΛΟΓΗΣΗ ΣΧΟΛΙΚΩΝ ΜΟΝΑΔΩΝ\ΦΩΤΟΓΡΑΦΙΕΣ\ΑΝΑΒΑΘΜΙΣΗ ΕΡΓΑΣΤΗΡΙΩΝ\ΓΡΑΦΕΙΟ ΤΟΜΕΑΡΧΩΝ\P10208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4725144"/>
            <a:ext cx="2400267" cy="1800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 descr="C:\Users\User\Desktop\ΑΞΙΟΛΟΓΗΣΗ ΣΧΟΛΙΚΩΝ ΜΟΝΑΔΩΝ\ΦΩΤΟΓΡΑΦΙΕΣ\φωτο αναβαθμιση\20241213_123314.jpg"/>
          <p:cNvPicPr>
            <a:picLocks noChangeAspect="1" noChangeArrowheads="1"/>
          </p:cNvPicPr>
          <p:nvPr/>
        </p:nvPicPr>
        <p:blipFill>
          <a:blip r:embed="rId2" cstate="print"/>
          <a:srcRect l="40837" t="55573" r="24144" b="-784"/>
          <a:stretch>
            <a:fillRect/>
          </a:stretch>
        </p:blipFill>
        <p:spPr bwMode="auto">
          <a:xfrm rot="5400000">
            <a:off x="576127" y="2312305"/>
            <a:ext cx="2232249" cy="21613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el-GR" sz="4000" dirty="0" smtClean="0"/>
              <a:t>ΓΡΑΦΕΙΟ </a:t>
            </a:r>
            <a:br>
              <a:rPr lang="el-GR" sz="4000" dirty="0" smtClean="0"/>
            </a:br>
            <a:r>
              <a:rPr lang="el-GR" sz="4000" dirty="0" smtClean="0"/>
              <a:t>ΕΚΠΑΙΔΕΥΤΙΚΩΝ Ε.Κ. </a:t>
            </a:r>
            <a:r>
              <a:rPr lang="el-GR" sz="3200" dirty="0" smtClean="0"/>
              <a:t>(κτίριο πρώην ΕΠΑ.Σ)</a:t>
            </a:r>
            <a:endParaRPr lang="el-GR" sz="4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l-GR" dirty="0" smtClean="0"/>
              <a:t>ΤΟΠΟΘΕΤΗΣΗ ΥΠΟΛΟΓΙΣΤΩΝ</a:t>
            </a:r>
          </a:p>
          <a:p>
            <a:pPr algn="ctr">
              <a:buNone/>
            </a:pPr>
            <a:endParaRPr lang="el-GR" dirty="0"/>
          </a:p>
        </p:txBody>
      </p:sp>
      <p:sp>
        <p:nvSpPr>
          <p:cNvPr id="2053" name="AutoShape 5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055" name="AutoShape 7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057" name="Picture 9" descr="C:\Users\User\Desktop\ΑΞΙΟΛΟΓΗΣΗ ΣΧΟΛΙΚΩΝ ΜΟΝΑΔΩΝ\ΦΩΤΟΓΡΑΦΙΕΣ\ΑΝΑΒΑΘΜΙΣΗ ΕΡΓΑΣΤΗΡΙΩΝ\ΓΡΑΦΕΙΟ ΕΠΑΣ 1\20241213_1233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3573016"/>
            <a:ext cx="3744416" cy="2808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8" name="Picture 10" descr="C:\Users\User\Desktop\ΑΞΙΟΛΟΓΗΣΗ ΣΧΟΛΙΚΩΝ ΜΟΝΑΔΩΝ\ΦΩΤΟΓΡΑΦΙΕΣ\ΑΝΑΒΑΘΜΙΣΗ ΕΡΓΑΣΤΗΡΙΩΝ\ΓΡΑΦΕΙΟ ΕΠΑΣ 2\20241213_1108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2348880"/>
            <a:ext cx="2602130" cy="31814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ΑΞΙΟΛΟΓΗΣΗ ΣΧΟΛΙΚΩΝ ΜΟΝΑΔΩΝ\ΦΩΤΟΓΡΑΦΙΕΣ\ΑΝΑΒΑΘΜΙΣΗ ΕΡΓΑΣΤΗΡΙΩΝ\ΓΡΑΦΕΙΟ ΕΠΑΛ\P10207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492896"/>
            <a:ext cx="3264361" cy="24482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el-GR" sz="4000" dirty="0" smtClean="0"/>
              <a:t>ΓΡΑΦΕΙΟ </a:t>
            </a:r>
            <a:br>
              <a:rPr lang="el-GR" sz="4000" dirty="0" smtClean="0"/>
            </a:br>
            <a:r>
              <a:rPr lang="el-GR" sz="4000" dirty="0" smtClean="0"/>
              <a:t>ΕΚΠΑΙΔΕΥΤΙΚΩΝ ΕΠΑ.Λ ΕΔΕΣΣΑΣ</a:t>
            </a:r>
            <a:endParaRPr lang="el-GR" sz="4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l-GR" dirty="0" smtClean="0"/>
              <a:t>ΑΝΑΒΑΘΜΙΣΗ ΥΠΟΛΟΓΙΣΤΩΝ</a:t>
            </a:r>
          </a:p>
          <a:p>
            <a:pPr algn="ctr">
              <a:buNone/>
            </a:pPr>
            <a:endParaRPr lang="el-GR" dirty="0"/>
          </a:p>
        </p:txBody>
      </p:sp>
      <p:pic>
        <p:nvPicPr>
          <p:cNvPr id="2050" name="Picture 2" descr="C:\Users\User\Desktop\ΑΞΙΟΛΟΓΗΣΗ ΣΧΟΛΙΚΩΝ ΜΟΝΑΔΩΝ\ΦΩΤΟΓΡΑΦΙΕΣ\ΑΝΑΒΑΘΜΙΣΗ ΕΡΓΑΣΤΗΡΙΩΝ\ΓΡΑΦΕΙΟ ΕΠΑΛ\20241211_1114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4149080"/>
            <a:ext cx="3168352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053" name="AutoShape 5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055" name="AutoShape 7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056" name="Picture 8" descr="C:\Users\User\Downloads\3f91e0e7-c5e1-4e9f-bd1a-f8a09f0cb2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2420888"/>
            <a:ext cx="2976331" cy="2232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el-GR" sz="4000" dirty="0" smtClean="0"/>
              <a:t>ΕΡΓΑΣΤΗΡΙΟ ΝΟΣΗΛΕΥΤΙΚΗΣ</a:t>
            </a:r>
            <a:br>
              <a:rPr lang="el-GR" sz="4000" dirty="0" smtClean="0"/>
            </a:br>
            <a:r>
              <a:rPr lang="el-GR" sz="3200" dirty="0" smtClean="0"/>
              <a:t>(ΑΙΘΟΥΣΑ 5)</a:t>
            </a:r>
            <a:endParaRPr lang="el-GR" sz="4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l-GR" sz="2800" dirty="0" smtClean="0"/>
              <a:t>ΤΟΠΟΘΕΤΗΣΗ ΥΠΟΛΟΓΙΣΤΗ ΜΕ ΟΘΟΝΗ ΠΡΟΒΟΛΗΣ</a:t>
            </a:r>
          </a:p>
          <a:p>
            <a:pPr algn="ctr">
              <a:buNone/>
            </a:pPr>
            <a:endParaRPr lang="el-GR" dirty="0"/>
          </a:p>
        </p:txBody>
      </p:sp>
      <p:sp>
        <p:nvSpPr>
          <p:cNvPr id="2053" name="AutoShape 5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055" name="AutoShape 7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8435" name="Picture 3" descr="C:\Users\User\Desktop\ΑΞΙΟΛΟΓΗΣΗ ΣΧΟΛΙΚΩΝ ΜΟΝΑΔΩΝ\ΦΩΤΟΓΡΑΦΙΕΣ\ΑΝΑΒΑΘΜΙΣΗ ΕΡΓΑΣΤΗΡΙΩΝ\5\P1020904.JPG"/>
          <p:cNvPicPr>
            <a:picLocks noChangeAspect="1" noChangeArrowheads="1"/>
          </p:cNvPicPr>
          <p:nvPr/>
        </p:nvPicPr>
        <p:blipFill>
          <a:blip r:embed="rId2" cstate="print"/>
          <a:srcRect b="16990"/>
          <a:stretch>
            <a:fillRect/>
          </a:stretch>
        </p:blipFill>
        <p:spPr bwMode="auto">
          <a:xfrm>
            <a:off x="539552" y="2780928"/>
            <a:ext cx="3744416" cy="23311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437" name="Picture 5" descr="C:\Users\User\Desktop\ΑΞΙΟΛΟΓΗΣΗ ΣΧΟΛΙΚΩΝ ΜΟΝΑΔΩΝ\ΦΩΤΟΓΡΑΦΙΕΣ\ΑΝΑΒΑΘΜΙΣΗ ΕΡΓΑΣΤΗΡΙΩΝ\5\P1020903.JPG"/>
          <p:cNvPicPr>
            <a:picLocks noChangeAspect="1" noChangeArrowheads="1"/>
          </p:cNvPicPr>
          <p:nvPr/>
        </p:nvPicPr>
        <p:blipFill>
          <a:blip r:embed="rId3" cstate="print"/>
          <a:srcRect l="9580" t="44094" r="35603" b="10872"/>
          <a:stretch>
            <a:fillRect/>
          </a:stretch>
        </p:blipFill>
        <p:spPr bwMode="auto">
          <a:xfrm>
            <a:off x="3563888" y="4365104"/>
            <a:ext cx="3316675" cy="20436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8436" name="Picture 4" descr="C:\Users\User\Desktop\ΑΞΙΟΛΟΓΗΣΗ ΣΧΟΛΙΚΩΝ ΜΟΝΑΔΩΝ\ΦΩΤΟΓΡΑΦΙΕΣ\ΑΝΑΒΑΘΜΙΣΗ ΕΡΓΑΣΤΗΡΙΩΝ\5\P1020907.JPG"/>
          <p:cNvPicPr>
            <a:picLocks noChangeAspect="1" noChangeArrowheads="1"/>
          </p:cNvPicPr>
          <p:nvPr/>
        </p:nvPicPr>
        <p:blipFill>
          <a:blip r:embed="rId4" cstate="print"/>
          <a:srcRect r="6149" b="4000"/>
          <a:stretch>
            <a:fillRect/>
          </a:stretch>
        </p:blipFill>
        <p:spPr bwMode="auto">
          <a:xfrm>
            <a:off x="5436096" y="2348880"/>
            <a:ext cx="3003555" cy="2304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el-GR" sz="4000" dirty="0" smtClean="0"/>
              <a:t>ΕΡΓΑΣΤΗΡΙΟ ΒΡΕΦΟΝΗΠΙΟΚΟΜΙΑΣ</a:t>
            </a:r>
            <a:br>
              <a:rPr lang="el-GR" sz="4000" dirty="0" smtClean="0"/>
            </a:br>
            <a:r>
              <a:rPr lang="el-GR" sz="3200" dirty="0" smtClean="0"/>
              <a:t>(ΑΙΘΟΥΣΑ </a:t>
            </a:r>
            <a:r>
              <a:rPr lang="en-US" sz="3200" dirty="0" smtClean="0"/>
              <a:t>6</a:t>
            </a:r>
            <a:r>
              <a:rPr lang="el-GR" sz="3200" dirty="0" smtClean="0"/>
              <a:t>)</a:t>
            </a:r>
            <a:endParaRPr lang="el-GR" sz="4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l-GR" sz="2800" dirty="0" smtClean="0"/>
              <a:t>ΤΟΠΟΘΕΤΗΣΗ ΥΠΟΛΟΓΙΣΤΗ με </a:t>
            </a:r>
            <a:r>
              <a:rPr lang="en-US" sz="2800" dirty="0" smtClean="0"/>
              <a:t>PROJECTOR</a:t>
            </a:r>
            <a:endParaRPr lang="el-GR" sz="2800" dirty="0" smtClean="0"/>
          </a:p>
          <a:p>
            <a:pPr algn="ctr">
              <a:buNone/>
            </a:pPr>
            <a:endParaRPr lang="el-GR" dirty="0"/>
          </a:p>
        </p:txBody>
      </p:sp>
      <p:sp>
        <p:nvSpPr>
          <p:cNvPr id="2053" name="AutoShape 5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055" name="AutoShape 7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26" name="Picture 2" descr="C:\Users\User\Desktop\ΑΞΙΟΛΟΓΗΣΗ ΣΧΟΛΙΚΩΝ ΜΟΝΑΔΩΝ\ΦΩΤΟΓΡΑΦΙΕΣ\ΑΝΑΒΑΘΜΙΣΗ ΕΡΓΑΣΤΗΡΙΩΝ\6\P10208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3789040"/>
            <a:ext cx="3456384" cy="2592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7" name="Picture 3" descr="C:\Users\User\Desktop\ΑΞΙΟΛΟΓΗΣΗ ΣΧΟΛΙΚΩΝ ΜΟΝΑΔΩΝ\ΦΩΤΟΓΡΑΦΙΕΣ\ΑΝΑΒΑΘΜΙΣΗ ΕΡΓΑΣΤΗΡΙΩΝ\6\P10208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348880"/>
            <a:ext cx="2304256" cy="17281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9" name="Picture 5" descr="C:\Users\User\Desktop\ΑΞΙΟΛΟΓΗΣΗ ΣΧΟΛΙΚΩΝ ΜΟΝΑΔΩΝ\ΦΩΤΟΓΡΑΦΙΕΣ\ΑΝΑΒΑΘΜΙΣΗ ΕΡΓΑΣΤΗΡΙΩΝ\6\P1020902.JPG"/>
          <p:cNvPicPr>
            <a:picLocks noChangeAspect="1" noChangeArrowheads="1"/>
          </p:cNvPicPr>
          <p:nvPr/>
        </p:nvPicPr>
        <p:blipFill>
          <a:blip r:embed="rId4" cstate="print"/>
          <a:srcRect l="6677" t="5100" r="4616" b="4603"/>
          <a:stretch>
            <a:fillRect/>
          </a:stretch>
        </p:blipFill>
        <p:spPr bwMode="auto">
          <a:xfrm>
            <a:off x="1187624" y="3933056"/>
            <a:ext cx="3312368" cy="252879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8" name="Picture 4" descr="C:\Users\User\Desktop\ΑΞΙΟΛΟΓΗΣΗ ΣΧΟΛΙΚΩΝ ΜΟΝΑΔΩΝ\ΦΩΤΟΓΡΑΦΙΕΣ\ΑΝΑΒΑΘΜΙΣΗ ΕΡΓΑΣΤΗΡΙΩΝ\6\P1020899.JPG"/>
          <p:cNvPicPr>
            <a:picLocks noChangeAspect="1" noChangeArrowheads="1"/>
          </p:cNvPicPr>
          <p:nvPr/>
        </p:nvPicPr>
        <p:blipFill>
          <a:blip r:embed="rId5" cstate="print"/>
          <a:srcRect l="10615" t="3458" r="798" b="5029"/>
          <a:stretch>
            <a:fillRect/>
          </a:stretch>
        </p:blipFill>
        <p:spPr bwMode="auto">
          <a:xfrm>
            <a:off x="827584" y="2420888"/>
            <a:ext cx="2520280" cy="19526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el-GR" sz="4000" dirty="0" smtClean="0"/>
              <a:t>ΕΡΓΑΣΤΗΡΙΟ ΑΙΣΘΗΤΙΚΗΣ ΤΕΧΝΗΣ</a:t>
            </a:r>
            <a:br>
              <a:rPr lang="el-GR" sz="4000" dirty="0" smtClean="0"/>
            </a:br>
            <a:r>
              <a:rPr lang="el-GR" sz="3200" dirty="0" smtClean="0"/>
              <a:t>(ΑΙΘΟΥΣΑ 8)</a:t>
            </a:r>
            <a:endParaRPr lang="el-GR" sz="4000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l-GR" sz="2800" dirty="0" smtClean="0"/>
              <a:t>ΤΟΠΟΘΕΤΗΣΗ ΥΠΟΛΟΓΙΣΤΗ με </a:t>
            </a:r>
            <a:r>
              <a:rPr lang="en-US" sz="2800" dirty="0" smtClean="0"/>
              <a:t>PROJECTOR</a:t>
            </a:r>
            <a:endParaRPr lang="el-GR" sz="2800" dirty="0" smtClean="0"/>
          </a:p>
          <a:p>
            <a:pPr algn="ctr">
              <a:buNone/>
            </a:pPr>
            <a:endParaRPr lang="el-GR" dirty="0"/>
          </a:p>
        </p:txBody>
      </p:sp>
      <p:sp>
        <p:nvSpPr>
          <p:cNvPr id="2053" name="AutoShape 5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2055" name="AutoShape 7" descr="3f91e0e7-c5e1-4e9f-bd1a-f8a09f0cb2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050" name="Picture 2" descr="C:\Users\User\Desktop\ΑΞΙΟΛΟΓΗΣΗ ΣΧΟΛΙΚΩΝ ΜΟΝΑΔΩΝ\ΦΩΤΟΓΡΑΦΙΕΣ\ΑΝΑΒΑΘΜΙΣΗ ΕΡΓΑΣΤΗΡΙΩΝ\8\P10208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645024"/>
            <a:ext cx="3672408" cy="27543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Picture 5" descr="C:\Users\User\Desktop\ΑΞΙΟΛΟΓΗΣΗ ΣΧΟΛΙΚΩΝ ΜΟΝΑΔΩΝ\ΦΩΤΟΓΡΑΦΙΕΣ\ΑΝΑΒΑΘΜΙΣΗ ΕΡΓΑΣΤΗΡΙΩΝ\8\P1020880.JPG"/>
          <p:cNvPicPr>
            <a:picLocks noChangeAspect="1" noChangeArrowheads="1"/>
          </p:cNvPicPr>
          <p:nvPr/>
        </p:nvPicPr>
        <p:blipFill>
          <a:blip r:embed="rId3" cstate="print"/>
          <a:srcRect l="17884" t="2699" r="17333" b="19044"/>
          <a:stretch>
            <a:fillRect/>
          </a:stretch>
        </p:blipFill>
        <p:spPr bwMode="auto">
          <a:xfrm>
            <a:off x="683568" y="2204864"/>
            <a:ext cx="2016224" cy="182666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1" name="Picture 3" descr="C:\Users\User\Desktop\ΑΞΙΟΛΟΓΗΣΗ ΣΧΟΛΙΚΩΝ ΜΟΝΑΔΩΝ\ΦΩΤΟΓΡΑΦΙΕΣ\ΑΝΑΒΑΘΜΙΣΗ ΕΡΓΑΣΤΗΡΙΩΝ\8\P1020876.JPG"/>
          <p:cNvPicPr>
            <a:picLocks noChangeAspect="1" noChangeArrowheads="1"/>
          </p:cNvPicPr>
          <p:nvPr/>
        </p:nvPicPr>
        <p:blipFill>
          <a:blip r:embed="rId4" cstate="print"/>
          <a:srcRect l="15475" t="51584" r="23484" b="-875"/>
          <a:stretch>
            <a:fillRect/>
          </a:stretch>
        </p:blipFill>
        <p:spPr bwMode="auto">
          <a:xfrm>
            <a:off x="4427984" y="4077072"/>
            <a:ext cx="4161393" cy="25202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2" name="Picture 4" descr="C:\Users\User\Desktop\ΑΞΙΟΛΟΓΗΣΗ ΣΧΟΛΙΚΩΝ ΜΟΝΑΔΩΝ\ΦΩΤΟΓΡΑΦΙΕΣ\ΑΝΑΒΑΘΜΙΣΗ ΕΡΓΑΣΤΗΡΙΩΝ\8\P1020878.JPG"/>
          <p:cNvPicPr>
            <a:picLocks noChangeAspect="1" noChangeArrowheads="1"/>
          </p:cNvPicPr>
          <p:nvPr/>
        </p:nvPicPr>
        <p:blipFill>
          <a:blip r:embed="rId5" cstate="print"/>
          <a:srcRect b="7956"/>
          <a:stretch>
            <a:fillRect/>
          </a:stretch>
        </p:blipFill>
        <p:spPr bwMode="auto">
          <a:xfrm>
            <a:off x="4067944" y="2276872"/>
            <a:ext cx="3096344" cy="21374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185</Words>
  <Application>Microsoft Office PowerPoint</Application>
  <PresentationFormat>Προβολή στην οθόνη (4:3)</PresentationFormat>
  <Paragraphs>51</Paragraphs>
  <Slides>24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24</vt:i4>
      </vt:variant>
    </vt:vector>
  </HeadingPairs>
  <TitlesOfParts>
    <vt:vector size="25" baseType="lpstr">
      <vt:lpstr>Θέμα του Office</vt:lpstr>
      <vt:lpstr>1ο Ε.Κ. ΕΔΕΣΣΑΣ ΑΞΙΟΛΟΓΗΣΗ ΣΧΟΛΙΚΩΝ ΜΟΝΑΔΩΝ Σχέδιο Δράσης: Αξιοποίηση και εκσυγχρονισμός σχολικών χώρων – υποδομών Άξονας: Ηγεσία - Οργάνωση και διοίκηση της σχολικής μονάδας</vt:lpstr>
      <vt:lpstr>Φωτογραφικό Υλικό Δράσεων</vt:lpstr>
      <vt:lpstr>ΓΡΑΦΕΙΟ  ΔΙΟΙΚΗΣΗΣ Ε.Κ. – ΤΟΜΕΑΡΧΩΝ</vt:lpstr>
      <vt:lpstr>ΓΡΑΦΕΙΟ  ΔΙΟΙΚΗΣΗΣ Ε.Κ. - ΤΟΜΕΑΡΧΩΝ</vt:lpstr>
      <vt:lpstr>ΓΡΑΦΕΙΟ  ΕΚΠΑΙΔΕΥΤΙΚΩΝ Ε.Κ. (κτίριο πρώην ΕΠΑ.Σ)</vt:lpstr>
      <vt:lpstr>ΓΡΑΦΕΙΟ  ΕΚΠΑΙΔΕΥΤΙΚΩΝ ΕΠΑ.Λ ΕΔΕΣΣΑΣ</vt:lpstr>
      <vt:lpstr>ΕΡΓΑΣΤΗΡΙΟ ΝΟΣΗΛΕΥΤΙΚΗΣ (ΑΙΘΟΥΣΑ 5)</vt:lpstr>
      <vt:lpstr>ΕΡΓΑΣΤΗΡΙΟ ΒΡΕΦΟΝΗΠΙΟΚΟΜΙΑΣ (ΑΙΘΟΥΣΑ 6)</vt:lpstr>
      <vt:lpstr>ΕΡΓΑΣΤΗΡΙΟ ΑΙΣΘΗΤΙΚΗΣ ΤΕΧΝΗΣ (ΑΙΘΟΥΣΑ 8)</vt:lpstr>
      <vt:lpstr>ΕΡΓΑΣΤΗΡΙΟ ΦΥΣΙΚΟΘΕΡΑΠΕΙΑΣ (ΑΙΘΟΥΣΑ 9)</vt:lpstr>
      <vt:lpstr>ΣΧΕΔΙΑΣΤΗΡΙΑ (ΑΙΘΟΥΣΕΣ  14  -  17)</vt:lpstr>
      <vt:lpstr>ΕΡΓΑΣΤΗΡΙΟ ΠΛΗΡΟΦΟΡΙΚΗΣ (ΑΙΘΟΥΣΑ 16 – Έρευνας και Καινοτομίας)</vt:lpstr>
      <vt:lpstr>ΕΡΓΑΣΤΗΡΙΟ ΚΟΜΜΩΤΙΚΗΣ ΤΕΧΝΗΣ (ΑΙΘΟΥΣΑ 19)</vt:lpstr>
      <vt:lpstr>ΕΡΓΑΣΤΗΡΙΟ ΦΥΤΙΚΗΣ ΠΑΡΑΓΩΓΗΣ (ΑΙΘΟΥΣΑ 102)</vt:lpstr>
      <vt:lpstr>ΕΡΓΑΣΤΗΡΙΟ ΤΕΧΝΟΛΟΓΙΑΣ ΤΡΟΦΙΜΩΝ (ΑΙΘΟΥΣΑ 103)</vt:lpstr>
      <vt:lpstr>ΕΡΓΑΣΤΗΡΙΟ ΠΛΗΡΟΦΟΡΙΚΗΣ (ΑΙΘΟΥΣΑ 124)</vt:lpstr>
      <vt:lpstr>ΕΡΓΑΣΤΗΡΙΟ ΗΛΕΚΤΡΟΛΟΓΙΑΣ (ΑΙΘΟΥΣΑ 301 - 302)</vt:lpstr>
      <vt:lpstr>ΕΡΓΑΣΤΗΡΙΟ ΑΕΡΙΩΝ ΚΑΥΣΙΜΩΝ (ΑΙΘΟΥΣΑ 401)</vt:lpstr>
      <vt:lpstr>ΑΙΘΟΥΣΑ «Έρευνας και Τεχνολογίας»  (ΑΙΘΟΥΣΑ  402 )</vt:lpstr>
      <vt:lpstr>ΕΡΓΑΣΤΗΡΙΟ Μ.Ε.Κ. (ΑΙΘΟΥΣΑ 404)</vt:lpstr>
      <vt:lpstr>ΕΡΓΑΣΤΗΡΙΟ ΨΥΞΗΣ - ΚΛΙΜΑΤΙΣΜΟΥ (ΑΙΘΟΥΣΑ 407)</vt:lpstr>
      <vt:lpstr>ΕΡΓΑΣΤΗΡΙΟ Θ/Υ ΕΓΚΑΤΑΣΤΑΣΕΩΝ (ΑΙΘΟΥΣΑ 409)</vt:lpstr>
      <vt:lpstr>ΕΡΓΑΣΤΗΡΙΟ ΜΗΧ/ΚΩΝ ΚΑΤΑΣΚΕΥΩΝ (ΑΙΘΟΥΣΑ 410)</vt:lpstr>
      <vt:lpstr>ΠΡΟΜΗΘΕΙΑ ΕΞΟΠΛΙΣΜΟΥ ΜΗΧΑΝΟΛΟΓΙΚΗΣ ΣΥΝΤΗΡΗΣΗΣ ΚΤΙΡΙΟΥ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1ο Ε.Κ. ΕΔΕΣΣΑΣ ΑΞΙΟΛΟΓΗΣΗ ΣΧΟΛΙΚΩΝ ΜΟΝΑΔΩΝ Σχέδιο Δράσης: Αξιοποίηση και εκσυγχρονισμός σχολικών χώρων – υποδομών Άξονας: Ηγεσία - Οργάνωση και διοίκηση της σχολικής μονάδας</dc:title>
  <dc:creator>User</dc:creator>
  <cp:lastModifiedBy>User</cp:lastModifiedBy>
  <cp:revision>30</cp:revision>
  <dcterms:created xsi:type="dcterms:W3CDTF">2025-02-09T10:50:38Z</dcterms:created>
  <dcterms:modified xsi:type="dcterms:W3CDTF">2025-02-09T15:57:05Z</dcterms:modified>
</cp:coreProperties>
</file>